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9" r:id="rId6"/>
    <p:sldMasterId id="2147483696" r:id="rId7"/>
    <p:sldMasterId id="2147483710" r:id="rId8"/>
    <p:sldMasterId id="2147483724" r:id="rId9"/>
    <p:sldMasterId id="2147483730" r:id="rId10"/>
    <p:sldMasterId id="2147483737" r:id="rId11"/>
    <p:sldMasterId id="2147483756" r:id="rId12"/>
    <p:sldMasterId id="2147483764" r:id="rId13"/>
  </p:sldMasterIdLst>
  <p:notesMasterIdLst>
    <p:notesMasterId r:id="rId53"/>
  </p:notesMasterIdLst>
  <p:sldIdLst>
    <p:sldId id="285" r:id="rId14"/>
    <p:sldId id="343" r:id="rId15"/>
    <p:sldId id="342" r:id="rId16"/>
    <p:sldId id="257" r:id="rId17"/>
    <p:sldId id="344" r:id="rId18"/>
    <p:sldId id="294" r:id="rId19"/>
    <p:sldId id="301" r:id="rId20"/>
    <p:sldId id="297" r:id="rId21"/>
    <p:sldId id="287" r:id="rId22"/>
    <p:sldId id="299" r:id="rId23"/>
    <p:sldId id="302" r:id="rId24"/>
    <p:sldId id="300" r:id="rId25"/>
    <p:sldId id="288" r:id="rId26"/>
    <p:sldId id="303" r:id="rId27"/>
    <p:sldId id="289" r:id="rId28"/>
    <p:sldId id="314" r:id="rId29"/>
    <p:sldId id="308" r:id="rId30"/>
    <p:sldId id="316" r:id="rId31"/>
    <p:sldId id="317" r:id="rId32"/>
    <p:sldId id="318" r:id="rId33"/>
    <p:sldId id="290" r:id="rId34"/>
    <p:sldId id="309" r:id="rId35"/>
    <p:sldId id="319" r:id="rId36"/>
    <p:sldId id="320" r:id="rId37"/>
    <p:sldId id="291" r:id="rId38"/>
    <p:sldId id="310" r:id="rId39"/>
    <p:sldId id="321" r:id="rId40"/>
    <p:sldId id="292" r:id="rId41"/>
    <p:sldId id="322" r:id="rId42"/>
    <p:sldId id="311" r:id="rId43"/>
    <p:sldId id="293" r:id="rId44"/>
    <p:sldId id="349" r:id="rId45"/>
    <p:sldId id="346" r:id="rId46"/>
    <p:sldId id="347" r:id="rId47"/>
    <p:sldId id="350" r:id="rId48"/>
    <p:sldId id="324" r:id="rId49"/>
    <p:sldId id="327" r:id="rId50"/>
    <p:sldId id="348" r:id="rId51"/>
    <p:sldId id="35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41" autoAdjust="0"/>
  </p:normalViewPr>
  <p:slideViewPr>
    <p:cSldViewPr snapToGrid="0">
      <p:cViewPr varScale="1">
        <p:scale>
          <a:sx n="110" d="100"/>
          <a:sy n="110" d="100"/>
        </p:scale>
        <p:origin x="164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E30FB-5CB4-48B4-ACA1-3E3710C7D25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264CAD73-1186-4281-924A-5974DD189886}">
      <dgm:prSet/>
      <dgm:spPr/>
      <dgm:t>
        <a:bodyPr/>
        <a:lstStyle/>
        <a:p>
          <a:pPr rtl="0"/>
          <a:r>
            <a:rPr lang="en-GB" dirty="0"/>
            <a:t>Pipeline / results chain</a:t>
          </a:r>
        </a:p>
      </dgm:t>
    </dgm:pt>
    <dgm:pt modelId="{66545031-3461-4227-BBD3-97220D668B92}" type="parTrans" cxnId="{640B07D8-611C-4F42-925A-A0171E20A4AB}">
      <dgm:prSet/>
      <dgm:spPr/>
      <dgm:t>
        <a:bodyPr/>
        <a:lstStyle/>
        <a:p>
          <a:endParaRPr lang="en-GB"/>
        </a:p>
      </dgm:t>
    </dgm:pt>
    <dgm:pt modelId="{1B44F482-F246-43B5-BA09-AE69302F0F36}" type="sibTrans" cxnId="{640B07D8-611C-4F42-925A-A0171E20A4AB}">
      <dgm:prSet/>
      <dgm:spPr/>
      <dgm:t>
        <a:bodyPr/>
        <a:lstStyle/>
        <a:p>
          <a:endParaRPr lang="en-GB"/>
        </a:p>
      </dgm:t>
    </dgm:pt>
    <dgm:pt modelId="{D33CA37D-F045-4601-96C3-59751C676760}">
      <dgm:prSet/>
      <dgm:spPr/>
      <dgm:t>
        <a:bodyPr/>
        <a:lstStyle/>
        <a:p>
          <a:pPr rtl="0"/>
          <a:r>
            <a:rPr lang="en-GB" dirty="0"/>
            <a:t>Logical framework</a:t>
          </a:r>
        </a:p>
      </dgm:t>
    </dgm:pt>
    <dgm:pt modelId="{E5E6543A-C956-443C-B27C-9101F03AB480}" type="parTrans" cxnId="{20749D2F-B4D1-48B1-9BEE-0EAB9275FD66}">
      <dgm:prSet/>
      <dgm:spPr/>
      <dgm:t>
        <a:bodyPr/>
        <a:lstStyle/>
        <a:p>
          <a:endParaRPr lang="en-GB"/>
        </a:p>
      </dgm:t>
    </dgm:pt>
    <dgm:pt modelId="{97502FA6-A033-41AE-AEAA-C7F1BD77A79C}" type="sibTrans" cxnId="{20749D2F-B4D1-48B1-9BEE-0EAB9275FD66}">
      <dgm:prSet/>
      <dgm:spPr/>
      <dgm:t>
        <a:bodyPr/>
        <a:lstStyle/>
        <a:p>
          <a:endParaRPr lang="en-GB"/>
        </a:p>
      </dgm:t>
    </dgm:pt>
    <dgm:pt modelId="{C6D8B420-695E-47E8-8246-BC3A50212A7D}">
      <dgm:prSet/>
      <dgm:spPr/>
      <dgm:t>
        <a:bodyPr/>
        <a:lstStyle/>
        <a:p>
          <a:pPr rtl="0"/>
          <a:r>
            <a:rPr lang="en-GB" dirty="0"/>
            <a:t>Outcomes hierarchy / theory of change</a:t>
          </a:r>
        </a:p>
      </dgm:t>
    </dgm:pt>
    <dgm:pt modelId="{37854896-BD96-402E-9700-125B0F79A8AF}" type="parTrans" cxnId="{58DF96F4-06BF-4DB4-A2B2-FD3CF2C29301}">
      <dgm:prSet/>
      <dgm:spPr/>
      <dgm:t>
        <a:bodyPr/>
        <a:lstStyle/>
        <a:p>
          <a:endParaRPr lang="en-GB"/>
        </a:p>
      </dgm:t>
    </dgm:pt>
    <dgm:pt modelId="{FEA44059-43FC-496C-9E90-B491FEBB9D9A}" type="sibTrans" cxnId="{58DF96F4-06BF-4DB4-A2B2-FD3CF2C29301}">
      <dgm:prSet/>
      <dgm:spPr/>
      <dgm:t>
        <a:bodyPr/>
        <a:lstStyle/>
        <a:p>
          <a:endParaRPr lang="en-GB"/>
        </a:p>
      </dgm:t>
    </dgm:pt>
    <dgm:pt modelId="{7ACE2A67-B2A0-4C0B-BB72-E63E2FD98C54}">
      <dgm:prSet/>
      <dgm:spPr/>
      <dgm:t>
        <a:bodyPr/>
        <a:lstStyle/>
        <a:p>
          <a:pPr rtl="0"/>
          <a:r>
            <a:rPr lang="en-GB" dirty="0"/>
            <a:t>Realist Matrix</a:t>
          </a:r>
        </a:p>
      </dgm:t>
    </dgm:pt>
    <dgm:pt modelId="{BACEBF3A-69B7-43DC-B022-F09361FF1CBC}" type="parTrans" cxnId="{70D3ED59-3BCD-47BD-9FAB-2A9AA4F2F58A}">
      <dgm:prSet/>
      <dgm:spPr/>
      <dgm:t>
        <a:bodyPr/>
        <a:lstStyle/>
        <a:p>
          <a:endParaRPr lang="en-GB"/>
        </a:p>
      </dgm:t>
    </dgm:pt>
    <dgm:pt modelId="{6AA370D7-20DE-42F7-8E53-8D0059BB330B}" type="sibTrans" cxnId="{70D3ED59-3BCD-47BD-9FAB-2A9AA4F2F58A}">
      <dgm:prSet/>
      <dgm:spPr/>
      <dgm:t>
        <a:bodyPr/>
        <a:lstStyle/>
        <a:p>
          <a:endParaRPr lang="en-GB"/>
        </a:p>
      </dgm:t>
    </dgm:pt>
    <dgm:pt modelId="{AD437400-B273-4657-B2E2-265ED671CE8A}" type="pres">
      <dgm:prSet presAssocID="{22AE30FB-5CB4-48B4-ACA1-3E3710C7D255}" presName="linear" presStyleCnt="0">
        <dgm:presLayoutVars>
          <dgm:animLvl val="lvl"/>
          <dgm:resizeHandles val="exact"/>
        </dgm:presLayoutVars>
      </dgm:prSet>
      <dgm:spPr/>
    </dgm:pt>
    <dgm:pt modelId="{97EF48F8-58F5-4D7C-83F4-F565C9F221F1}" type="pres">
      <dgm:prSet presAssocID="{264CAD73-1186-4281-924A-5974DD189886}" presName="parentText" presStyleLbl="node1" presStyleIdx="0" presStyleCnt="4">
        <dgm:presLayoutVars>
          <dgm:chMax val="0"/>
          <dgm:bulletEnabled val="1"/>
        </dgm:presLayoutVars>
      </dgm:prSet>
      <dgm:spPr/>
    </dgm:pt>
    <dgm:pt modelId="{B95F1130-3147-468B-A3F0-CFC3F1A9E57D}" type="pres">
      <dgm:prSet presAssocID="{1B44F482-F246-43B5-BA09-AE69302F0F36}" presName="spacer" presStyleCnt="0"/>
      <dgm:spPr/>
    </dgm:pt>
    <dgm:pt modelId="{4661655E-0EC3-494E-AF77-BAEB35E8FD64}" type="pres">
      <dgm:prSet presAssocID="{D33CA37D-F045-4601-96C3-59751C676760}" presName="parentText" presStyleLbl="node1" presStyleIdx="1" presStyleCnt="4">
        <dgm:presLayoutVars>
          <dgm:chMax val="0"/>
          <dgm:bulletEnabled val="1"/>
        </dgm:presLayoutVars>
      </dgm:prSet>
      <dgm:spPr/>
    </dgm:pt>
    <dgm:pt modelId="{295AED78-5DDD-4990-98B0-7A9B7CB3FC51}" type="pres">
      <dgm:prSet presAssocID="{97502FA6-A033-41AE-AEAA-C7F1BD77A79C}" presName="spacer" presStyleCnt="0"/>
      <dgm:spPr/>
    </dgm:pt>
    <dgm:pt modelId="{29C3292C-4DBF-49DF-B052-F254DCC40967}" type="pres">
      <dgm:prSet presAssocID="{C6D8B420-695E-47E8-8246-BC3A50212A7D}" presName="parentText" presStyleLbl="node1" presStyleIdx="2" presStyleCnt="4">
        <dgm:presLayoutVars>
          <dgm:chMax val="0"/>
          <dgm:bulletEnabled val="1"/>
        </dgm:presLayoutVars>
      </dgm:prSet>
      <dgm:spPr/>
    </dgm:pt>
    <dgm:pt modelId="{02F562E4-57EC-4FAB-ABC7-1121C6D6C4FB}" type="pres">
      <dgm:prSet presAssocID="{FEA44059-43FC-496C-9E90-B491FEBB9D9A}" presName="spacer" presStyleCnt="0"/>
      <dgm:spPr/>
    </dgm:pt>
    <dgm:pt modelId="{599FA795-25B5-45F3-A66A-17C091AE1F0E}" type="pres">
      <dgm:prSet presAssocID="{7ACE2A67-B2A0-4C0B-BB72-E63E2FD98C54}" presName="parentText" presStyleLbl="node1" presStyleIdx="3" presStyleCnt="4">
        <dgm:presLayoutVars>
          <dgm:chMax val="0"/>
          <dgm:bulletEnabled val="1"/>
        </dgm:presLayoutVars>
      </dgm:prSet>
      <dgm:spPr/>
    </dgm:pt>
  </dgm:ptLst>
  <dgm:cxnLst>
    <dgm:cxn modelId="{20749D2F-B4D1-48B1-9BEE-0EAB9275FD66}" srcId="{22AE30FB-5CB4-48B4-ACA1-3E3710C7D255}" destId="{D33CA37D-F045-4601-96C3-59751C676760}" srcOrd="1" destOrd="0" parTransId="{E5E6543A-C956-443C-B27C-9101F03AB480}" sibTransId="{97502FA6-A033-41AE-AEAA-C7F1BD77A79C}"/>
    <dgm:cxn modelId="{70D3ED59-3BCD-47BD-9FAB-2A9AA4F2F58A}" srcId="{22AE30FB-5CB4-48B4-ACA1-3E3710C7D255}" destId="{7ACE2A67-B2A0-4C0B-BB72-E63E2FD98C54}" srcOrd="3" destOrd="0" parTransId="{BACEBF3A-69B7-43DC-B022-F09361FF1CBC}" sibTransId="{6AA370D7-20DE-42F7-8E53-8D0059BB330B}"/>
    <dgm:cxn modelId="{5F374F8F-7DEE-460A-8597-1197BE29B8A3}" type="presOf" srcId="{7ACE2A67-B2A0-4C0B-BB72-E63E2FD98C54}" destId="{599FA795-25B5-45F3-A66A-17C091AE1F0E}" srcOrd="0" destOrd="0" presId="urn:microsoft.com/office/officeart/2005/8/layout/vList2"/>
    <dgm:cxn modelId="{ACB46BB0-1654-426E-9F21-A409A1EDDAA6}" type="presOf" srcId="{C6D8B420-695E-47E8-8246-BC3A50212A7D}" destId="{29C3292C-4DBF-49DF-B052-F254DCC40967}" srcOrd="0" destOrd="0" presId="urn:microsoft.com/office/officeart/2005/8/layout/vList2"/>
    <dgm:cxn modelId="{E7FFF0B3-705B-475C-A2BA-1C7F7F507963}" type="presOf" srcId="{264CAD73-1186-4281-924A-5974DD189886}" destId="{97EF48F8-58F5-4D7C-83F4-F565C9F221F1}" srcOrd="0" destOrd="0" presId="urn:microsoft.com/office/officeart/2005/8/layout/vList2"/>
    <dgm:cxn modelId="{5BD0E9B7-F900-42B7-95DE-4BA51B496412}" type="presOf" srcId="{22AE30FB-5CB4-48B4-ACA1-3E3710C7D255}" destId="{AD437400-B273-4657-B2E2-265ED671CE8A}" srcOrd="0" destOrd="0" presId="urn:microsoft.com/office/officeart/2005/8/layout/vList2"/>
    <dgm:cxn modelId="{640B07D8-611C-4F42-925A-A0171E20A4AB}" srcId="{22AE30FB-5CB4-48B4-ACA1-3E3710C7D255}" destId="{264CAD73-1186-4281-924A-5974DD189886}" srcOrd="0" destOrd="0" parTransId="{66545031-3461-4227-BBD3-97220D668B92}" sibTransId="{1B44F482-F246-43B5-BA09-AE69302F0F36}"/>
    <dgm:cxn modelId="{45243AF1-E28C-4992-9D1E-9B46D3B7EA8A}" type="presOf" srcId="{D33CA37D-F045-4601-96C3-59751C676760}" destId="{4661655E-0EC3-494E-AF77-BAEB35E8FD64}" srcOrd="0" destOrd="0" presId="urn:microsoft.com/office/officeart/2005/8/layout/vList2"/>
    <dgm:cxn modelId="{58DF96F4-06BF-4DB4-A2B2-FD3CF2C29301}" srcId="{22AE30FB-5CB4-48B4-ACA1-3E3710C7D255}" destId="{C6D8B420-695E-47E8-8246-BC3A50212A7D}" srcOrd="2" destOrd="0" parTransId="{37854896-BD96-402E-9700-125B0F79A8AF}" sibTransId="{FEA44059-43FC-496C-9E90-B491FEBB9D9A}"/>
    <dgm:cxn modelId="{67A682BF-0CD0-4A81-9130-C0B1B3545F38}" type="presParOf" srcId="{AD437400-B273-4657-B2E2-265ED671CE8A}" destId="{97EF48F8-58F5-4D7C-83F4-F565C9F221F1}" srcOrd="0" destOrd="0" presId="urn:microsoft.com/office/officeart/2005/8/layout/vList2"/>
    <dgm:cxn modelId="{5A5F931A-0E7C-4181-88A7-320B5FAAC5CD}" type="presParOf" srcId="{AD437400-B273-4657-B2E2-265ED671CE8A}" destId="{B95F1130-3147-468B-A3F0-CFC3F1A9E57D}" srcOrd="1" destOrd="0" presId="urn:microsoft.com/office/officeart/2005/8/layout/vList2"/>
    <dgm:cxn modelId="{4E604132-8971-430F-A432-92958F2A7F91}" type="presParOf" srcId="{AD437400-B273-4657-B2E2-265ED671CE8A}" destId="{4661655E-0EC3-494E-AF77-BAEB35E8FD64}" srcOrd="2" destOrd="0" presId="urn:microsoft.com/office/officeart/2005/8/layout/vList2"/>
    <dgm:cxn modelId="{AE79CA7C-0961-4736-BAFE-A39918588161}" type="presParOf" srcId="{AD437400-B273-4657-B2E2-265ED671CE8A}" destId="{295AED78-5DDD-4990-98B0-7A9B7CB3FC51}" srcOrd="3" destOrd="0" presId="urn:microsoft.com/office/officeart/2005/8/layout/vList2"/>
    <dgm:cxn modelId="{3B370C56-2C06-4064-8790-3650C765C051}" type="presParOf" srcId="{AD437400-B273-4657-B2E2-265ED671CE8A}" destId="{29C3292C-4DBF-49DF-B052-F254DCC40967}" srcOrd="4" destOrd="0" presId="urn:microsoft.com/office/officeart/2005/8/layout/vList2"/>
    <dgm:cxn modelId="{E5B901C3-ED70-4D77-BC59-44B8F779300A}" type="presParOf" srcId="{AD437400-B273-4657-B2E2-265ED671CE8A}" destId="{02F562E4-57EC-4FAB-ABC7-1121C6D6C4FB}" srcOrd="5" destOrd="0" presId="urn:microsoft.com/office/officeart/2005/8/layout/vList2"/>
    <dgm:cxn modelId="{E39733B8-218C-4731-8F19-58E2EAABF518}" type="presParOf" srcId="{AD437400-B273-4657-B2E2-265ED671CE8A}" destId="{599FA795-25B5-45F3-A66A-17C091AE1F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F48F8-58F5-4D7C-83F4-F565C9F221F1}">
      <dsp:nvSpPr>
        <dsp:cNvPr id="0" name=""/>
        <dsp:cNvSpPr/>
      </dsp:nvSpPr>
      <dsp:spPr>
        <a:xfrm>
          <a:off x="0" y="275961"/>
          <a:ext cx="822960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dirty="0"/>
            <a:t>Pipeline / results chain</a:t>
          </a:r>
        </a:p>
      </dsp:txBody>
      <dsp:txXfrm>
        <a:off x="44492" y="320453"/>
        <a:ext cx="8140616" cy="822446"/>
      </dsp:txXfrm>
    </dsp:sp>
    <dsp:sp modelId="{4661655E-0EC3-494E-AF77-BAEB35E8FD64}">
      <dsp:nvSpPr>
        <dsp:cNvPr id="0" name=""/>
        <dsp:cNvSpPr/>
      </dsp:nvSpPr>
      <dsp:spPr>
        <a:xfrm>
          <a:off x="0" y="1296831"/>
          <a:ext cx="822960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dirty="0"/>
            <a:t>Logical framework</a:t>
          </a:r>
        </a:p>
      </dsp:txBody>
      <dsp:txXfrm>
        <a:off x="44492" y="1341323"/>
        <a:ext cx="8140616" cy="822446"/>
      </dsp:txXfrm>
    </dsp:sp>
    <dsp:sp modelId="{29C3292C-4DBF-49DF-B052-F254DCC40967}">
      <dsp:nvSpPr>
        <dsp:cNvPr id="0" name=""/>
        <dsp:cNvSpPr/>
      </dsp:nvSpPr>
      <dsp:spPr>
        <a:xfrm>
          <a:off x="0" y="2317701"/>
          <a:ext cx="822960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dirty="0"/>
            <a:t>Outcomes hierarchy / theory of change</a:t>
          </a:r>
        </a:p>
      </dsp:txBody>
      <dsp:txXfrm>
        <a:off x="44492" y="2362193"/>
        <a:ext cx="8140616" cy="822446"/>
      </dsp:txXfrm>
    </dsp:sp>
    <dsp:sp modelId="{599FA795-25B5-45F3-A66A-17C091AE1F0E}">
      <dsp:nvSpPr>
        <dsp:cNvPr id="0" name=""/>
        <dsp:cNvSpPr/>
      </dsp:nvSpPr>
      <dsp:spPr>
        <a:xfrm>
          <a:off x="0" y="3338571"/>
          <a:ext cx="8229600"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GB" sz="3800" kern="1200" dirty="0"/>
            <a:t>Realist Matrix</a:t>
          </a:r>
        </a:p>
      </dsp:txBody>
      <dsp:txXfrm>
        <a:off x="44492" y="3383063"/>
        <a:ext cx="8140616" cy="822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2D17A6-DF78-43E3-954B-D1210CA59DB5}" type="datetimeFigureOut">
              <a:rPr lang="en-GB" smtClean="0"/>
              <a:pPr/>
              <a:t>12/01/2023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FD7C2-784A-4364-BB59-F8A1473CA2FB}" type="slidenum">
              <a:rPr lang="en-GB" smtClean="0"/>
              <a:pPr/>
              <a:t>‹#›</a:t>
            </a:fld>
            <a:endParaRPr lang="en-GB"/>
          </a:p>
        </p:txBody>
      </p:sp>
    </p:spTree>
    <p:extLst>
      <p:ext uri="{BB962C8B-B14F-4D97-AF65-F5344CB8AC3E}">
        <p14:creationId xmlns:p14="http://schemas.microsoft.com/office/powerpoint/2010/main" val="338897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1</a:t>
            </a:fld>
            <a:endParaRPr lang="en-GB"/>
          </a:p>
        </p:txBody>
      </p:sp>
    </p:spTree>
    <p:extLst>
      <p:ext uri="{BB962C8B-B14F-4D97-AF65-F5344CB8AC3E}">
        <p14:creationId xmlns:p14="http://schemas.microsoft.com/office/powerpoint/2010/main" val="389752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 second cluster of tasks in an evaluation relate to framing the evaluation</a:t>
            </a:r>
          </a:p>
        </p:txBody>
      </p:sp>
      <p:sp>
        <p:nvSpPr>
          <p:cNvPr id="4" name="Slide Number Placeholder 3"/>
          <p:cNvSpPr>
            <a:spLocks noGrp="1"/>
          </p:cNvSpPr>
          <p:nvPr>
            <p:ph type="sldNum" sz="quarter" idx="10"/>
          </p:nvPr>
        </p:nvSpPr>
        <p:spPr/>
        <p:txBody>
          <a:bodyPr/>
          <a:lstStyle/>
          <a:p>
            <a:fld id="{6BDFD7C2-784A-4364-BB59-F8A1473CA2FB}"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idea of framing an evaluation draws on research into decision making which found that effective decision makers don’t rush to make the decision,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..but stop to frame it. They make sure they are clear about what needs to be taken into account, including who needs to be involved in making the decision, and when it is needed.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With evaluation, there is often pressure to rush to design an evaluation – to choose metrics or a research design.</a:t>
            </a:r>
          </a:p>
          <a:p>
            <a:endParaRPr lang="en-GB" dirty="0"/>
          </a:p>
          <a:p>
            <a:r>
              <a:rPr lang="en-GB" dirty="0"/>
              <a:t>.. But it is important</a:t>
            </a:r>
            <a:r>
              <a:rPr lang="en-GB" baseline="0" dirty="0"/>
              <a:t> to frame it, to be clear about what needs to be taken into account when designing it – and in particular to be clear about the intended uses of the evaluation.</a:t>
            </a:r>
          </a:p>
          <a:p>
            <a:endParaRPr lang="en-GB" baseline="0" dirty="0"/>
          </a:p>
        </p:txBody>
      </p:sp>
      <p:sp>
        <p:nvSpPr>
          <p:cNvPr id="4" name="Slide Number Placeholder 3"/>
          <p:cNvSpPr>
            <a:spLocks noGrp="1"/>
          </p:cNvSpPr>
          <p:nvPr>
            <p:ph type="sldNum" sz="quarter" idx="10"/>
          </p:nvPr>
        </p:nvSpPr>
        <p:spPr/>
        <p:txBody>
          <a:bodyPr/>
          <a:lstStyle/>
          <a:p>
            <a:fld id="{8854B965-02CE-40DC-8BE1-EC222F55AA76}"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47322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 are four</a:t>
            </a:r>
            <a:r>
              <a:rPr lang="en-GB" baseline="0" dirty="0"/>
              <a:t> tasks in framing that need to be addressed before you can design an evaluation.  The first two are related – who is this evaluation for?  And how are they going to use it?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first</a:t>
            </a:r>
            <a:r>
              <a:rPr lang="en-GB" baseline="0" dirty="0"/>
              <a:t> two tasks are interconnected and where you start will vary.  Sometimes the primary intended users have already been identified, and the next task is to identify how they intend to use the evaluation. Other times the purpose of the evaluation has been identified and the next task is to identify the primary intended users.  For example if an evaluation is being conducted to improve how a program is working, we should identify who would make decisions about changing the way things are done, and would therefore be the intended users.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From this comes the third task – specifying key evaluation questions – descriptive, causal, synthesis,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And the fourth one is about values – determining what success looks like. Processes, outcomes, costs &amp; benefits. Standards and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complex interventions, with multiple contributors, there are likely to be multiple primary intended users of an evaluation with different purposes.  They may have different key evaluation questions and different ideas about what ‘success’ will look like. They might decided to undertake separate evaluations, or to develop a joint evaluation which acknowledges their different information needs and values.</a:t>
            </a:r>
          </a:p>
          <a:p>
            <a:endParaRPr lang="en-US" dirty="0"/>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76663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588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Combining qualitative and quantitative – a topic very pertinent to this workshop. </a:t>
            </a:r>
          </a:p>
          <a:p>
            <a:r>
              <a:rPr lang="en-GB" dirty="0"/>
              <a:t>Very</a:t>
            </a:r>
            <a:r>
              <a:rPr lang="en-GB" baseline="0" dirty="0"/>
              <a:t> much a juggling act. </a:t>
            </a:r>
          </a:p>
          <a:p>
            <a:endParaRPr lang="en-GB" baseline="0" dirty="0"/>
          </a:p>
          <a:p>
            <a:r>
              <a:rPr lang="en-GB" baseline="0" dirty="0"/>
              <a:t>Be very clear about purpose – why combining? </a:t>
            </a:r>
          </a:p>
          <a:p>
            <a:pPr marL="228600" indent="-228600">
              <a:buAutoNum type="arabicPeriod"/>
            </a:pPr>
            <a:r>
              <a:rPr lang="en-GB" baseline="0" dirty="0"/>
              <a:t>Enrich quant with qual. </a:t>
            </a:r>
          </a:p>
          <a:p>
            <a:pPr marL="228600" indent="-228600">
              <a:buAutoNum type="arabicPeriod"/>
            </a:pPr>
            <a:r>
              <a:rPr lang="en-GB" baseline="0" dirty="0"/>
              <a:t>Examine hypothesis from </a:t>
            </a:r>
            <a:r>
              <a:rPr lang="en-GB" baseline="0" dirty="0" err="1"/>
              <a:t>qual</a:t>
            </a:r>
            <a:r>
              <a:rPr lang="en-GB" baseline="0" dirty="0"/>
              <a:t> with quant. </a:t>
            </a:r>
          </a:p>
          <a:p>
            <a:pPr marL="228600" indent="-228600">
              <a:buAutoNum type="arabicPeriod"/>
            </a:pPr>
            <a:r>
              <a:rPr lang="en-GB" baseline="0" dirty="0"/>
              <a:t>Explain unexpected quant results with qual. </a:t>
            </a:r>
          </a:p>
          <a:p>
            <a:pPr marL="228600" indent="-228600">
              <a:buAutoNum type="arabicPeriod"/>
            </a:pPr>
            <a:r>
              <a:rPr lang="en-GB" baseline="0" dirty="0"/>
              <a:t>Triangulate results to verify or reject.</a:t>
            </a:r>
          </a:p>
          <a:p>
            <a:pPr marL="228600" indent="-228600">
              <a:buAutoNum type="arabicPeriod"/>
            </a:pPr>
            <a:endParaRPr lang="en-GB" baseline="0" dirty="0"/>
          </a:p>
          <a:p>
            <a:pPr marL="0" indent="0">
              <a:buNone/>
            </a:pPr>
            <a:r>
              <a:rPr lang="en-GB" dirty="0"/>
              <a:t>When gathering data:</a:t>
            </a:r>
          </a:p>
          <a:p>
            <a:pPr marL="0" indent="0">
              <a:buNone/>
            </a:pPr>
            <a:r>
              <a:rPr lang="en-GB" b="1" dirty="0"/>
              <a:t>Parallel Data Gathering</a:t>
            </a:r>
            <a:r>
              <a:rPr lang="en-GB" dirty="0"/>
              <a:t>: gathering qualitative and quantitative data at the same time.  </a:t>
            </a:r>
          </a:p>
          <a:p>
            <a:pPr marL="0" indent="0">
              <a:buNone/>
            </a:pPr>
            <a:r>
              <a:rPr lang="en-GB" b="1" dirty="0"/>
              <a:t>Sequential Data Gathering</a:t>
            </a:r>
            <a:r>
              <a:rPr lang="en-GB" dirty="0"/>
              <a:t>: gathering one type of data first and then using this to inform the collection of the other type of data. </a:t>
            </a:r>
          </a:p>
          <a:p>
            <a:pPr marL="0" indent="0">
              <a:buNone/>
            </a:pPr>
            <a:endParaRPr lang="en-GB" dirty="0"/>
          </a:p>
          <a:p>
            <a:pPr marL="0" indent="0">
              <a:buNone/>
            </a:pPr>
            <a:r>
              <a:rPr lang="en-GB" dirty="0"/>
              <a:t>When combining data:</a:t>
            </a:r>
          </a:p>
          <a:p>
            <a:pPr marL="0" indent="0">
              <a:buNone/>
            </a:pPr>
            <a:r>
              <a:rPr lang="en-GB" b="1" dirty="0"/>
              <a:t>Component design</a:t>
            </a:r>
            <a:r>
              <a:rPr lang="en-GB" dirty="0"/>
              <a:t>: collecting data independently and then combining at the end for interpretation and conclusions.  </a:t>
            </a:r>
          </a:p>
          <a:p>
            <a:pPr marL="0" indent="0">
              <a:buNone/>
            </a:pPr>
            <a:r>
              <a:rPr lang="en-GB" b="1" dirty="0"/>
              <a:t>Integrated design</a:t>
            </a:r>
            <a:r>
              <a:rPr lang="en-GB" dirty="0"/>
              <a:t>: combining different options during the conduct of the evaluation to provide more insightful understandings. </a:t>
            </a:r>
          </a:p>
        </p:txBody>
      </p:sp>
      <p:sp>
        <p:nvSpPr>
          <p:cNvPr id="4" name="Slide Number Placeholder 3"/>
          <p:cNvSpPr>
            <a:spLocks noGrp="1"/>
          </p:cNvSpPr>
          <p:nvPr>
            <p:ph type="sldNum" sz="quarter" idx="10"/>
          </p:nvPr>
        </p:nvSpPr>
        <p:spPr/>
        <p:txBody>
          <a:bodyPr/>
          <a:lstStyle/>
          <a:p>
            <a:fld id="{6BDFD7C2-784A-4364-BB59-F8A1473CA2FB}" type="slidenum">
              <a:rPr lang="en-GB" smtClean="0"/>
              <a:pPr/>
              <a:t>16</a:t>
            </a:fld>
            <a:endParaRPr lang="en-GB"/>
          </a:p>
        </p:txBody>
      </p:sp>
    </p:spTree>
    <p:extLst>
      <p:ext uri="{BB962C8B-B14F-4D97-AF65-F5344CB8AC3E}">
        <p14:creationId xmlns:p14="http://schemas.microsoft.com/office/powerpoint/2010/main" val="121150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definition of Outcomes and Impacts differ in</a:t>
            </a:r>
            <a:r>
              <a:rPr lang="en-GB" baseline="0" dirty="0"/>
              <a:t> different sectors but they generally refer to the same thing: </a:t>
            </a:r>
            <a:r>
              <a:rPr lang="en-GB" i="1" dirty="0"/>
              <a:t>things that happen</a:t>
            </a:r>
            <a:r>
              <a:rPr lang="en-GB" i="1" baseline="0" dirty="0"/>
              <a:t> </a:t>
            </a:r>
            <a:r>
              <a:rPr lang="en-GB" baseline="0" dirty="0"/>
              <a:t>(</a:t>
            </a:r>
            <a:r>
              <a:rPr lang="en-GB" i="1" baseline="0" dirty="0"/>
              <a:t>to people  </a:t>
            </a:r>
            <a:r>
              <a:rPr lang="en-GB" baseline="0" dirty="0"/>
              <a:t>or communities, or the environment, </a:t>
            </a:r>
            <a:r>
              <a:rPr lang="en-GB" baseline="0" dirty="0" err="1"/>
              <a:t>etc</a:t>
            </a:r>
            <a:r>
              <a:rPr lang="en-GB" baseline="0" dirty="0"/>
              <a:t>) </a:t>
            </a:r>
            <a:r>
              <a:rPr lang="en-GB" i="1" baseline="0" dirty="0"/>
              <a:t>as a result of </a:t>
            </a:r>
            <a:r>
              <a:rPr lang="en-GB" baseline="0" dirty="0"/>
              <a:t>the project, program, policy, or whatever you are evaluating.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If we’re not</a:t>
            </a:r>
            <a:r>
              <a:rPr lang="en-GB" baseline="0" dirty="0"/>
              <a:t> attempting to understand what caused the outcomes or impacts then all we are doing is documenting coincidences and we can’t really call them outcomes or impacts at all.</a:t>
            </a:r>
          </a:p>
          <a:p>
            <a:endParaRPr lang="en-GB" dirty="0"/>
          </a:p>
          <a:p>
            <a:r>
              <a:rPr lang="en-GB" dirty="0"/>
              <a:t>In</a:t>
            </a:r>
            <a:r>
              <a:rPr lang="en-GB" baseline="0" dirty="0"/>
              <a:t> all outcome and impact evaluation we must deal with causation.</a:t>
            </a:r>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pPr/>
              <a:t>18</a:t>
            </a:fld>
            <a:endParaRPr lang="en-AU"/>
          </a:p>
        </p:txBody>
      </p:sp>
    </p:spTree>
    <p:extLst>
      <p:ext uri="{BB962C8B-B14F-4D97-AF65-F5344CB8AC3E}">
        <p14:creationId xmlns:p14="http://schemas.microsoft.com/office/powerpoint/2010/main" val="125417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 think we can, as a profession, often fall into two traps:</a:t>
            </a:r>
          </a:p>
          <a:p>
            <a:r>
              <a:rPr lang="en-GB" baseline="0" dirty="0"/>
              <a:t>massively oversimplifying causation</a:t>
            </a:r>
          </a:p>
          <a:p>
            <a:r>
              <a:rPr lang="en-GB" baseline="0" dirty="0"/>
              <a:t>and massively overcomplicating it.</a:t>
            </a:r>
          </a:p>
          <a:p>
            <a:endParaRPr lang="en-GB" baseline="0" dirty="0"/>
          </a:p>
          <a:p>
            <a:r>
              <a:rPr lang="en-GB" baseline="0" dirty="0"/>
              <a:t>On oversimplification, there’s often an implicit assumption that if the expected changes occur, they must have been caused by the program. </a:t>
            </a:r>
          </a:p>
          <a:p>
            <a:r>
              <a:rPr lang="en-GB" baseline="0" dirty="0"/>
              <a:t>So, the evaluation just documents those and calls them outcomes without actually checking that they are. </a:t>
            </a:r>
          </a:p>
          <a:p>
            <a:endParaRPr lang="en-GB" baseline="0" dirty="0"/>
          </a:p>
          <a:p>
            <a:r>
              <a:rPr lang="en-GB" baseline="0" dirty="0"/>
              <a:t>But we also have a tendency to overcomplicate. A lot of people seem to think that the only way to infer causation is with elaborate experimental designs, very large datasets, and sophisticated statistical techniques. And if you can’t do that, then you just throw your hands in the air and say well, we can’t really be sure that any of these were influenced by the program.</a:t>
            </a:r>
          </a:p>
          <a:p>
            <a:endParaRPr lang="en-GB" baseline="0" dirty="0"/>
          </a:p>
          <a:p>
            <a:r>
              <a:rPr lang="en-GB" baseline="0" dirty="0"/>
              <a:t>Experimental designs can indeed be very powerful, and the </a:t>
            </a:r>
            <a:r>
              <a:rPr lang="en-GB" baseline="0" dirty="0" err="1"/>
              <a:t>BetterEvaluation</a:t>
            </a:r>
            <a:r>
              <a:rPr lang="en-GB" baseline="0" dirty="0"/>
              <a:t> site has some good advice on when to choose this option and how to use it well. </a:t>
            </a:r>
          </a:p>
          <a:p>
            <a:r>
              <a:rPr lang="en-GB" baseline="0" dirty="0"/>
              <a:t>But experimental designs are not the be-all and end-all of causal inference.</a:t>
            </a:r>
          </a:p>
          <a:p>
            <a:endParaRPr lang="en-GB" baseline="0" dirty="0"/>
          </a:p>
          <a:p>
            <a:r>
              <a:rPr lang="en-GB" baseline="0" dirty="0"/>
              <a:t>The BetterEvaluation site has several non-experimental options which can offer sufficient rigour with a straight forward design. </a:t>
            </a:r>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pPr/>
              <a:t>19</a:t>
            </a:fld>
            <a:endParaRPr lang="en-AU"/>
          </a:p>
        </p:txBody>
      </p:sp>
    </p:spTree>
    <p:extLst>
      <p:ext uri="{BB962C8B-B14F-4D97-AF65-F5344CB8AC3E}">
        <p14:creationId xmlns:p14="http://schemas.microsoft.com/office/powerpoint/2010/main" val="125417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20</a:t>
            </a:fld>
            <a:endParaRPr lang="en-GB"/>
          </a:p>
        </p:txBody>
      </p:sp>
    </p:spTree>
    <p:extLst>
      <p:ext uri="{BB962C8B-B14F-4D97-AF65-F5344CB8AC3E}">
        <p14:creationId xmlns:p14="http://schemas.microsoft.com/office/powerpoint/2010/main" val="394804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59543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Synthesis</a:t>
            </a:r>
            <a:r>
              <a:rPr lang="en-US" baseline="0" dirty="0"/>
              <a:t> is part of the BetterEvaluation framework –This cluster looks at ways of answering synthesis questions – the overall evaluative questions that bring together data and values to make evaluative </a:t>
            </a:r>
            <a:r>
              <a:rPr lang="en-US" baseline="0" dirty="0" err="1"/>
              <a:t>judgements</a:t>
            </a:r>
            <a:r>
              <a:rPr lang="en-US" baseline="0" dirty="0"/>
              <a:t> about whether something is working well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level of synthesis is essential for all evaluations yet it’s often missed out of evaluation designs. </a:t>
            </a:r>
            <a:endParaRPr lang="en-US" dirty="0"/>
          </a:p>
          <a:p>
            <a:endParaRPr lang="en-GB"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22</a:t>
            </a:fld>
            <a:endParaRPr lang="en-GB"/>
          </a:p>
        </p:txBody>
      </p:sp>
    </p:spTree>
    <p:extLst>
      <p:ext uri="{BB962C8B-B14F-4D97-AF65-F5344CB8AC3E}">
        <p14:creationId xmlns:p14="http://schemas.microsoft.com/office/powerpoint/2010/main" val="170448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CC0000"/>
              </a:buClr>
              <a:buFontTx/>
              <a:buAutoNum type="arabicPeriod"/>
            </a:pPr>
            <a:r>
              <a:rPr lang="en-US" sz="1200" b="1" dirty="0"/>
              <a:t>Focus</a:t>
            </a:r>
            <a:r>
              <a:rPr lang="en-US" sz="1200" dirty="0"/>
              <a:t> – Are the objectives defined or </a:t>
            </a:r>
            <a:r>
              <a:rPr lang="en-US" sz="1200" baseline="0" dirty="0"/>
              <a:t>emergent objectives?</a:t>
            </a:r>
            <a:endParaRPr lang="en-US" sz="1200" dirty="0"/>
          </a:p>
          <a:p>
            <a:pPr marL="342900" indent="-342900">
              <a:buClr>
                <a:srgbClr val="CC0000"/>
              </a:buClr>
              <a:buFontTx/>
              <a:buAutoNum type="arabicPeriod"/>
            </a:pPr>
            <a:r>
              <a:rPr lang="en-US" sz="1200" b="1" dirty="0"/>
              <a:t>Involvement</a:t>
            </a:r>
            <a:r>
              <a:rPr lang="en-US" sz="1200" dirty="0"/>
              <a:t>–</a:t>
            </a:r>
            <a:r>
              <a:rPr lang="en-US" sz="1200" baseline="0" dirty="0"/>
              <a:t> Is there clear governance or is it flexible and shifting?</a:t>
            </a:r>
          </a:p>
          <a:p>
            <a:pPr marL="342900" indent="-342900">
              <a:buClr>
                <a:srgbClr val="CC0000"/>
              </a:buClr>
              <a:buFontTx/>
              <a:buAutoNum type="arabicPeriod"/>
            </a:pPr>
            <a:r>
              <a:rPr lang="en-US" sz="1200" b="1" dirty="0"/>
              <a:t>Consistency</a:t>
            </a:r>
            <a:r>
              <a:rPr lang="en-US" sz="1200" dirty="0"/>
              <a:t> –</a:t>
            </a:r>
            <a:r>
              <a:rPr lang="en-US" sz="1200" baseline="0" dirty="0"/>
              <a:t> Is there a standard delivery or does it adapt in context?</a:t>
            </a:r>
          </a:p>
          <a:p>
            <a:pPr marL="342900" indent="-342900">
              <a:buClr>
                <a:srgbClr val="CC0000"/>
              </a:buClr>
              <a:buFontTx/>
              <a:buAutoNum type="arabicPeriod"/>
            </a:pPr>
            <a:r>
              <a:rPr lang="en-US" sz="1200" b="1" dirty="0" err="1"/>
              <a:t>Necessariness</a:t>
            </a:r>
            <a:r>
              <a:rPr lang="en-US" sz="1200" dirty="0"/>
              <a:t> – is the intervention the only way to achieve the intended impacts? And is it possible to know all other</a:t>
            </a:r>
            <a:r>
              <a:rPr lang="en-US" sz="1200" baseline="0" dirty="0"/>
              <a:t> pathways</a:t>
            </a:r>
            <a:r>
              <a:rPr lang="en-US" sz="1200" dirty="0"/>
              <a:t>?</a:t>
            </a:r>
          </a:p>
          <a:p>
            <a:pPr marL="342900" indent="-342900">
              <a:buClr>
                <a:srgbClr val="CC0000"/>
              </a:buClr>
              <a:buFontTx/>
              <a:buAutoNum type="arabicPeriod"/>
            </a:pPr>
            <a:r>
              <a:rPr lang="en-US" sz="1200" b="1" dirty="0"/>
              <a:t>Sufficiency</a:t>
            </a:r>
            <a:r>
              <a:rPr lang="en-US" sz="1200" dirty="0"/>
              <a:t> – can the intervention produce the intended impacts by itself? And if not,</a:t>
            </a:r>
            <a:r>
              <a:rPr lang="en-US" sz="1200" baseline="0" dirty="0"/>
              <a:t> can we predict the external factors required?</a:t>
            </a:r>
            <a:endParaRPr lang="en-US" sz="1200" dirty="0"/>
          </a:p>
          <a:p>
            <a:pPr marL="342900" indent="-342900">
              <a:buClr>
                <a:srgbClr val="CC0000"/>
              </a:buClr>
              <a:buFontTx/>
              <a:buAutoNum type="arabicPeriod"/>
            </a:pPr>
            <a:r>
              <a:rPr lang="en-US" sz="1200" b="1" dirty="0"/>
              <a:t>Change trajectory</a:t>
            </a:r>
            <a:r>
              <a:rPr lang="en-US" sz="1200" dirty="0"/>
              <a:t> – What is the relationship between inputs and outcomes, and how does it change over time?</a:t>
            </a:r>
            <a:endParaRPr lang="en-GB"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2</a:t>
            </a:fld>
            <a:endParaRPr lang="en-GB"/>
          </a:p>
        </p:txBody>
      </p:sp>
    </p:spTree>
    <p:extLst>
      <p:ext uri="{BB962C8B-B14F-4D97-AF65-F5344CB8AC3E}">
        <p14:creationId xmlns:p14="http://schemas.microsoft.com/office/powerpoint/2010/main" val="273562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The synthesis questions would be our main focus. We would want to ask questions such as “Was it good?  Did it work?  Was it effective?”.  In many evaluations, just looking at the average effect would not be enough.  If we are concerned about equity, we would want to know “For whom did it work?”.  If it worked in terms of some criteria but not others, we’d want to know this too.</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And in many cases we’d want to relate this performance data to costs.  Was it value for money?  Was it cost-effective?  Did it succeed in terms of the Triple Bottom Line – social costs and benefits, economic costs and benefits and environmental costs and benefits.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To answer these questions we need to draw on the answers to other types of questions – value questions about what success looks like, descriptive questions about what has happened, and causal questions about what has caused things to happen – but we need more than this.  We need synthesis methods.</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B4B112-2DDE-46BA-9987-A3E9DF46601D}"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125417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1000">
                <a:solidFill>
                  <a:schemeClr val="bg1"/>
                </a:solidFill>
                <a:latin typeface="Arial" charset="0"/>
                <a:cs typeface="Arial" charset="0"/>
              </a:defRPr>
            </a:lvl1pPr>
            <a:lvl2pPr marL="744139" indent="-286207" eaLnBrk="0" hangingPunct="0">
              <a:defRPr sz="1000">
                <a:solidFill>
                  <a:schemeClr val="bg1"/>
                </a:solidFill>
                <a:latin typeface="Arial" charset="0"/>
                <a:cs typeface="Arial" charset="0"/>
              </a:defRPr>
            </a:lvl2pPr>
            <a:lvl3pPr marL="1144829" indent="-228966" eaLnBrk="0" hangingPunct="0">
              <a:defRPr sz="1000">
                <a:solidFill>
                  <a:schemeClr val="bg1"/>
                </a:solidFill>
                <a:latin typeface="Arial" charset="0"/>
                <a:cs typeface="Arial" charset="0"/>
              </a:defRPr>
            </a:lvl3pPr>
            <a:lvl4pPr marL="1602760" indent="-228966" eaLnBrk="0" hangingPunct="0">
              <a:defRPr sz="1000">
                <a:solidFill>
                  <a:schemeClr val="bg1"/>
                </a:solidFill>
                <a:latin typeface="Arial" charset="0"/>
                <a:cs typeface="Arial" charset="0"/>
              </a:defRPr>
            </a:lvl4pPr>
            <a:lvl5pPr marL="2060692" indent="-228966" eaLnBrk="0" hangingPunct="0">
              <a:defRPr sz="1000">
                <a:solidFill>
                  <a:schemeClr val="bg1"/>
                </a:solidFill>
                <a:latin typeface="Arial" charset="0"/>
                <a:cs typeface="Arial" charset="0"/>
              </a:defRPr>
            </a:lvl5pPr>
            <a:lvl6pPr marL="2518623" indent="-228966" algn="ctr" eaLnBrk="0" fontAlgn="b" hangingPunct="0">
              <a:spcBef>
                <a:spcPct val="0"/>
              </a:spcBef>
              <a:spcAft>
                <a:spcPct val="0"/>
              </a:spcAft>
              <a:defRPr sz="1000">
                <a:solidFill>
                  <a:schemeClr val="bg1"/>
                </a:solidFill>
                <a:latin typeface="Arial" charset="0"/>
                <a:cs typeface="Arial" charset="0"/>
              </a:defRPr>
            </a:lvl6pPr>
            <a:lvl7pPr marL="2976555" indent="-228966" algn="ctr" eaLnBrk="0" fontAlgn="b" hangingPunct="0">
              <a:spcBef>
                <a:spcPct val="0"/>
              </a:spcBef>
              <a:spcAft>
                <a:spcPct val="0"/>
              </a:spcAft>
              <a:defRPr sz="1000">
                <a:solidFill>
                  <a:schemeClr val="bg1"/>
                </a:solidFill>
                <a:latin typeface="Arial" charset="0"/>
                <a:cs typeface="Arial" charset="0"/>
              </a:defRPr>
            </a:lvl7pPr>
            <a:lvl8pPr marL="3434486" indent="-228966" algn="ctr" eaLnBrk="0" fontAlgn="b" hangingPunct="0">
              <a:spcBef>
                <a:spcPct val="0"/>
              </a:spcBef>
              <a:spcAft>
                <a:spcPct val="0"/>
              </a:spcAft>
              <a:defRPr sz="1000">
                <a:solidFill>
                  <a:schemeClr val="bg1"/>
                </a:solidFill>
                <a:latin typeface="Arial" charset="0"/>
                <a:cs typeface="Arial" charset="0"/>
              </a:defRPr>
            </a:lvl8pPr>
            <a:lvl9pPr marL="3892418" indent="-228966" algn="ctr" eaLnBrk="0" fontAlgn="b" hangingPunct="0">
              <a:spcBef>
                <a:spcPct val="0"/>
              </a:spcBef>
              <a:spcAft>
                <a:spcPct val="0"/>
              </a:spcAft>
              <a:defRPr sz="1000">
                <a:solidFill>
                  <a:schemeClr val="bg1"/>
                </a:solidFill>
                <a:latin typeface="Arial" charset="0"/>
                <a:cs typeface="Arial" charset="0"/>
              </a:defRPr>
            </a:lvl9pPr>
          </a:lstStyle>
          <a:p>
            <a:pPr eaLnBrk="1" hangingPunct="1"/>
            <a:fld id="{F7C4432D-449C-43A2-BDDC-ED1BFF5205D2}" type="slidenum">
              <a:rPr lang="en-AU" sz="1200">
                <a:solidFill>
                  <a:schemeClr val="tx1"/>
                </a:solidFill>
              </a:rPr>
              <a:pPr eaLnBrk="1" hangingPunct="1"/>
              <a:t>24</a:t>
            </a:fld>
            <a:endParaRPr lang="en-AU" sz="120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dirty="0"/>
              <a:t>Let’s think about some different</a:t>
            </a:r>
            <a:r>
              <a:rPr lang="en-US" baseline="0" dirty="0"/>
              <a:t> scenarios.  In some of them, synthesis is easy.</a:t>
            </a:r>
          </a:p>
          <a:p>
            <a:pPr eaLnBrk="1" hangingPunct="1"/>
            <a:endParaRPr lang="en-US" baseline="0" dirty="0"/>
          </a:p>
          <a:p>
            <a:pPr eaLnBrk="1" hangingPunct="1"/>
            <a:r>
              <a:rPr lang="en-US" baseline="0" dirty="0"/>
              <a:t>In the first scenario, shown in the first column, all the intended impacts were achieved, and there were no negative impacts. If the intended impacts reflect the actual needs, then it’s easy to conclude that this has been a successful program.  </a:t>
            </a:r>
          </a:p>
          <a:p>
            <a:pPr eaLnBrk="1" hangingPunct="1"/>
            <a:endParaRPr lang="en-US" baseline="0" dirty="0"/>
          </a:p>
          <a:p>
            <a:pPr eaLnBrk="1" hangingPunct="1"/>
            <a:r>
              <a:rPr lang="en-US" baseline="0" dirty="0"/>
              <a:t>In the last scenario, none of the intended impacts were achieved, and there were negative impacts, so it’s easy to conclude this has been a bad program.</a:t>
            </a:r>
          </a:p>
          <a:p>
            <a:pPr eaLnBrk="1" hangingPunct="1"/>
            <a:endParaRPr lang="en-US" baseline="0" dirty="0"/>
          </a:p>
          <a:p>
            <a:pPr eaLnBrk="1" hangingPunct="1"/>
            <a:r>
              <a:rPr lang="en-US" baseline="0" dirty="0"/>
              <a:t>But what about when the results are mixed?  If some of the intended impacts were achieved, but not all of them, should we consider this a success? Or if they were achieved for some people in the target group but not all?</a:t>
            </a:r>
          </a:p>
          <a:p>
            <a:pPr eaLnBrk="1" hangingPunct="1"/>
            <a:endParaRPr lang="en-US" baseline="0" dirty="0"/>
          </a:p>
          <a:p>
            <a:pPr eaLnBrk="1" hangingPunct="1"/>
            <a:r>
              <a:rPr lang="en-US" baseline="0" dirty="0"/>
              <a:t>Or what if some of the intended impacts were achieved but there were also some negative impacts? What if the program helped some people but was harmful for some others in the target group?  </a:t>
            </a:r>
          </a:p>
          <a:p>
            <a:pPr eaLnBrk="1" hangingPunct="1"/>
            <a:endParaRPr lang="en-US" baseline="0" dirty="0"/>
          </a:p>
          <a:p>
            <a:pPr eaLnBrk="1" hangingPunct="1"/>
            <a:r>
              <a:rPr lang="en-US" baseline="0" dirty="0"/>
              <a:t>We need some strategies for micro, </a:t>
            </a:r>
            <a:r>
              <a:rPr lang="en-US" baseline="0" dirty="0" err="1"/>
              <a:t>meso</a:t>
            </a:r>
            <a:r>
              <a:rPr lang="en-US" baseline="0" dirty="0"/>
              <a:t> and macro synthesis:</a:t>
            </a:r>
          </a:p>
          <a:p>
            <a:pPr eaLnBrk="1" hangingPunct="1"/>
            <a:r>
              <a:rPr lang="en-US" baseline="0" dirty="0"/>
              <a:t>Micro-level synthesis looks at performance on key dimensions and will help us to move beyond assessments like ‘intervention met target’ – is that a good result? Is it good enough?</a:t>
            </a:r>
          </a:p>
          <a:p>
            <a:pPr eaLnBrk="1" hangingPunct="1"/>
            <a:r>
              <a:rPr lang="en-US" baseline="0" dirty="0" err="1"/>
              <a:t>Meso</a:t>
            </a:r>
            <a:r>
              <a:rPr lang="en-US" baseline="0" dirty="0"/>
              <a:t>-level synthesis then weighs up these individual assessments to help navigate through a mixture of successes and disappointments and to use all the dimensions to answer the evaluation questions.</a:t>
            </a:r>
          </a:p>
          <a:p>
            <a:pPr eaLnBrk="1" hangingPunct="1"/>
            <a:r>
              <a:rPr lang="en-US" baseline="0" dirty="0"/>
              <a:t>Macro-level synthesis is only required when there is an overall questions about the merit or worth of an intervention – was it worthwhile, was it value for money?</a:t>
            </a:r>
          </a:p>
          <a:p>
            <a:pPr eaLnBrk="1" hangingPunct="1"/>
            <a:endParaRPr lang="en-US" baseline="0" dirty="0"/>
          </a:p>
          <a:p>
            <a:pPr eaLnBrk="1" hangingPunct="1"/>
            <a:r>
              <a:rPr lang="en-US" baseline="0" dirty="0"/>
              <a:t>This is where the options under this task might be appropriate. </a:t>
            </a:r>
          </a:p>
          <a:p>
            <a:pPr eaLnBrk="1" hangingPunct="1"/>
            <a:endParaRPr lang="en-US" baseline="0" dirty="0"/>
          </a:p>
          <a:p>
            <a:r>
              <a:rPr lang="en-AU" dirty="0"/>
              <a:t>One strategy</a:t>
            </a:r>
            <a:r>
              <a:rPr lang="en-AU" baseline="0" dirty="0"/>
              <a:t> y</a:t>
            </a:r>
            <a:r>
              <a:rPr lang="en-AU" dirty="0"/>
              <a:t>ou</a:t>
            </a:r>
            <a:r>
              <a:rPr lang="en-AU" baseline="0" dirty="0"/>
              <a:t> might be familiar with is numeric weighting, where each criteria is allocated a number of points, and each project, or option, is rated on each criteria, with the scores being added up for the total score.</a:t>
            </a:r>
          </a:p>
          <a:p>
            <a:endParaRPr lang="en-AU" baseline="0" dirty="0"/>
          </a:p>
          <a:p>
            <a:r>
              <a:rPr lang="en-AU" baseline="0" dirty="0"/>
              <a:t>But there are other options which might be more appropriate.  The BetterEvaluation site has some great resources on developing and using rubrics, or global assessment scales, in a participatory way to ensure that the evaluative judgements are seen as informed and legitimate.  We also have a detailed case showing how these were used in an evaluation.</a:t>
            </a:r>
            <a:endParaRPr lang="en-AU" dirty="0"/>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a:t>
            </a:r>
            <a:r>
              <a:rPr lang="en-US" baseline="0" dirty="0"/>
              <a:t> as </a:t>
            </a:r>
            <a:r>
              <a:rPr lang="en-US" baseline="0" dirty="0" err="1"/>
              <a:t>sythesizing</a:t>
            </a:r>
            <a:r>
              <a:rPr lang="en-US" baseline="0" dirty="0"/>
              <a:t> data from a single evaluation, we can also synthesize data across evaluations which can help answer questions like: does this type of intervention work? Which variations are more effective and when?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8827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How can evaluation make a difference?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How do you move from a situation where evaluations are published but just sit on the shelf – or worse, perhaps they are misused as they are in this cartoon – where you can see that evaluation reports are used to prop the desk up and hold the window open.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How do we move from this, to a situation where they contribute to improved social conditions? – which I think most of us believe evaluation should do.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15B4B112-2DDE-46BA-9987-A3E9DF46601D}" type="slidenum">
              <a:rPr lang="en-AU" smtClean="0"/>
              <a:pPr/>
              <a:t>27</a:t>
            </a:fld>
            <a:endParaRPr lang="en-AU" dirty="0"/>
          </a:p>
        </p:txBody>
      </p:sp>
    </p:spTree>
    <p:extLst>
      <p:ext uri="{BB962C8B-B14F-4D97-AF65-F5344CB8AC3E}">
        <p14:creationId xmlns:p14="http://schemas.microsoft.com/office/powerpoint/2010/main" val="466872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0745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my favourite</a:t>
            </a:r>
            <a:r>
              <a:rPr lang="en-GB" baseline="0" dirty="0"/>
              <a:t> infographics is from the 1850s by Florence Nightingale, who as well as being the grandmother of modern nursing, was also a keen statistician and she drew this graphic. It depicts the causes of death in the British Army in 1854. The graph shows that by far the biggest killer was preventable disease, not battle wounds as was previously thought. The data was so compelling that it contributed to a policy to improve the conditions in all military hospitals. Pretty impressive for a diagram.</a:t>
            </a:r>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pPr/>
              <a:t>29</a:t>
            </a:fld>
            <a:endParaRPr lang="en-AU" dirty="0"/>
          </a:p>
        </p:txBody>
      </p:sp>
    </p:spTree>
    <p:extLst>
      <p:ext uri="{BB962C8B-B14F-4D97-AF65-F5344CB8AC3E}">
        <p14:creationId xmlns:p14="http://schemas.microsoft.com/office/powerpoint/2010/main" val="142383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tasks in this cluster are relevant</a:t>
            </a:r>
            <a:r>
              <a:rPr lang="en-GB" baseline="0" dirty="0"/>
              <a:t> throughout the entire process of the evaluation, through each of the previous tasks – which is why we chose to brand it as white, like the light in a prism.</a:t>
            </a:r>
            <a:endParaRPr lang="en-GB"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30</a:t>
            </a:fld>
            <a:endParaRPr lang="en-GB"/>
          </a:p>
        </p:txBody>
      </p:sp>
    </p:spTree>
    <p:extLst>
      <p:ext uri="{BB962C8B-B14F-4D97-AF65-F5344CB8AC3E}">
        <p14:creationId xmlns:p14="http://schemas.microsoft.com/office/powerpoint/2010/main" val="151014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a:t>
            </a:r>
            <a:r>
              <a:rPr lang="en-GB" baseline="0" dirty="0"/>
              <a:t> Evaluation breaks the management of an evaluation into 9 key tasks.  First, the manager of an evaluation needs to understand and engage with stakeholders, establish decision making processes, decide on the contributors to the evaluation, determine and secure resources, define the ethical and quality evaluation standards to be employed in the evaluation, document the process and ensure there is a clear evaluation plan or framework within which the evaluation rests.  </a:t>
            </a:r>
          </a:p>
          <a:p>
            <a:endParaRPr lang="en-GB" baseline="0" dirty="0"/>
          </a:p>
          <a:p>
            <a:r>
              <a:rPr lang="en-GB" baseline="0" dirty="0"/>
              <a:t>The last two tasks are the hallmark of well managed and quality evaluations are evaluations that evaluate themselves against these tasks and that serve to also build evaluation capacity.</a:t>
            </a:r>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362929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a:t>
            </a:r>
            <a:r>
              <a:rPr lang="en-AU" baseline="0" dirty="0"/>
              <a:t> hope you find the framework useful in our discussions here today – and in your work afterwards.</a:t>
            </a:r>
          </a:p>
          <a:p>
            <a:endParaRPr lang="en-AU" baseline="0" dirty="0"/>
          </a:p>
          <a:p>
            <a:r>
              <a:rPr lang="en-AU" baseline="0" dirty="0"/>
              <a:t>I have handouts which provide two versions of the framework – an overview of the tasks, and a detailed version which lists different methods and processes you can use for each task.</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32</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sz="1200" b="0" i="0" kern="1200" dirty="0">
                <a:solidFill>
                  <a:schemeClr val="tx1"/>
                </a:solidFill>
                <a:effectLst/>
                <a:latin typeface="+mn-lt"/>
                <a:ea typeface="+mn-ea"/>
                <a:cs typeface="+mn-cs"/>
              </a:rPr>
              <a:t>Your Evaluation Plan will specify how you will collect and analyse data. It is useful to plan your data collection and analysis around a few Key Evaluation Questions. These are high level questions that the evaluation is intended to answer (for example, "How effective was the program?").</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You will need different types of options for different types of evaluation questions:</a:t>
            </a:r>
          </a:p>
          <a:p>
            <a:endParaRPr lang="en-AU" dirty="0"/>
          </a:p>
        </p:txBody>
      </p:sp>
      <p:sp>
        <p:nvSpPr>
          <p:cNvPr id="4" name="Slide Number Placeholder 3"/>
          <p:cNvSpPr>
            <a:spLocks noGrp="1"/>
          </p:cNvSpPr>
          <p:nvPr>
            <p:ph type="sldNum" sz="quarter" idx="10"/>
          </p:nvPr>
        </p:nvSpPr>
        <p:spPr/>
        <p:txBody>
          <a:bodyPr/>
          <a:lstStyle/>
          <a:p>
            <a:fld id="{15B4B112-2DDE-46BA-9987-A3E9DF46601D}" type="slidenum">
              <a:rPr lang="en-AU" smtClean="0">
                <a:solidFill>
                  <a:prstClr val="black"/>
                </a:solidFill>
              </a:rPr>
              <a:pPr/>
              <a:t>33</a:t>
            </a:fld>
            <a:endParaRPr lang="en-A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here to discuss</a:t>
            </a:r>
            <a:r>
              <a:rPr lang="en-GB" baseline="0" dirty="0"/>
              <a:t> practice of designing and conducting particular types of evaluations: mixed-method evaluations of large, complex interventions. But what makes these different? What do we especially need to pay attention to? I want to suggest three challenges that we might like to reflect on during the sessions in these two days: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Perhaps your main challenge with these types of evaluations is being able to </a:t>
            </a:r>
            <a:r>
              <a:rPr lang="en-GB" sz="1200" kern="1200" dirty="0">
                <a:solidFill>
                  <a:schemeClr val="tx1"/>
                </a:solidFill>
                <a:effectLst/>
                <a:latin typeface="+mn-lt"/>
                <a:ea typeface="+mn-ea"/>
                <a:cs typeface="+mn-cs"/>
              </a:rPr>
              <a:t>describe what is being implemented, when it varies across multiple sites, programme components and over time? Developing</a:t>
            </a:r>
            <a:r>
              <a:rPr lang="en-GB" sz="1200" kern="1200" baseline="0" dirty="0">
                <a:solidFill>
                  <a:schemeClr val="tx1"/>
                </a:solidFill>
                <a:effectLst/>
                <a:latin typeface="+mn-lt"/>
                <a:ea typeface="+mn-ea"/>
                <a:cs typeface="+mn-cs"/>
              </a:rPr>
              <a:t> a meaningful programme theory for a complex intervention is no mean feat.</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Perhaps your main challenge 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being able to get data about what impacts have been achieved, given time lags before they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become evident? Our tried a tested toolkits are being stretched to their limits.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Or maybe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it’s being able to attribute the impacts to a particular program, or the activities of particular partners, given the multiple factors affecting impacts? Perhaps where statistically valid counterfactuals are not possible.</a:t>
            </a:r>
          </a:p>
        </p:txBody>
      </p:sp>
      <p:sp>
        <p:nvSpPr>
          <p:cNvPr id="4" name="Slide Number Placeholder 3"/>
          <p:cNvSpPr>
            <a:spLocks noGrp="1"/>
          </p:cNvSpPr>
          <p:nvPr>
            <p:ph type="sldNum" sz="quarter" idx="10"/>
          </p:nvPr>
        </p:nvSpPr>
        <p:spPr/>
        <p:txBody>
          <a:bodyPr/>
          <a:lstStyle/>
          <a:p>
            <a:fld id="{6BDFD7C2-784A-4364-BB59-F8A1473CA2FB}" type="slidenum">
              <a:rPr lang="en-GB" smtClean="0"/>
              <a:pPr/>
              <a:t>3</a:t>
            </a:fld>
            <a:endParaRPr lang="en-GB"/>
          </a:p>
        </p:txBody>
      </p:sp>
    </p:spTree>
    <p:extLst>
      <p:ext uri="{BB962C8B-B14F-4D97-AF65-F5344CB8AC3E}">
        <p14:creationId xmlns:p14="http://schemas.microsoft.com/office/powerpoint/2010/main" val="254797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effectLst/>
                <a:latin typeface="+mn-lt"/>
                <a:ea typeface="+mn-ea"/>
                <a:cs typeface="+mn-cs"/>
              </a:rPr>
              <a:t>For each evaluation task you will find a range of options, each with their own advantages and disadvantages.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 each option page, you will find advice about when it might be appropriate to choose that option, taking into account available time, expertise and other issues.</a:t>
            </a:r>
            <a:endParaRPr lang="en-AU" dirty="0"/>
          </a:p>
        </p:txBody>
      </p:sp>
      <p:sp>
        <p:nvSpPr>
          <p:cNvPr id="4" name="Slide Number Placeholder 3"/>
          <p:cNvSpPr>
            <a:spLocks noGrp="1"/>
          </p:cNvSpPr>
          <p:nvPr>
            <p:ph type="sldNum" sz="quarter" idx="10"/>
          </p:nvPr>
        </p:nvSpPr>
        <p:spPr/>
        <p:txBody>
          <a:bodyPr/>
          <a:lstStyle/>
          <a:p>
            <a:fld id="{6BDFD7C2-784A-4364-BB59-F8A1473CA2FB}" type="slidenum">
              <a:rPr lang="en-GB" smtClean="0"/>
              <a:pPr/>
              <a:t>34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www.betterevaluation.org</a:t>
            </a:r>
          </a:p>
        </p:txBody>
      </p:sp>
      <p:sp>
        <p:nvSpPr>
          <p:cNvPr id="4" name="Slide Number Placeholder 3"/>
          <p:cNvSpPr>
            <a:spLocks noGrp="1"/>
          </p:cNvSpPr>
          <p:nvPr>
            <p:ph type="sldNum" sz="quarter" idx="10"/>
          </p:nvPr>
        </p:nvSpPr>
        <p:spPr/>
        <p:txBody>
          <a:bodyPr/>
          <a:lstStyle/>
          <a:p>
            <a:fld id="{6BDFD7C2-784A-4364-BB59-F8A1473CA2FB}" type="slidenum">
              <a:rPr lang="en-GB" smtClean="0"/>
              <a:pPr/>
              <a:t>36</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600" b="1" u="sng">
                <a:solidFill>
                  <a:schemeClr val="tx1"/>
                </a:solidFill>
                <a:latin typeface="Arial" pitchFamily="34" charset="0"/>
                <a:ea typeface="ＭＳ Ｐゴシック" pitchFamily="34" charset="-128"/>
              </a:defRPr>
            </a:lvl1pPr>
            <a:lvl2pPr marL="742950" indent="-285750" eaLnBrk="0" hangingPunct="0">
              <a:defRPr sz="1600" b="1" u="sng">
                <a:solidFill>
                  <a:schemeClr val="tx1"/>
                </a:solidFill>
                <a:latin typeface="Arial" pitchFamily="34" charset="0"/>
                <a:ea typeface="ＭＳ Ｐゴシック" pitchFamily="34" charset="-128"/>
              </a:defRPr>
            </a:lvl2pPr>
            <a:lvl3pPr marL="1143000" indent="-228600" eaLnBrk="0" hangingPunct="0">
              <a:defRPr sz="1600" b="1" u="sng">
                <a:solidFill>
                  <a:schemeClr val="tx1"/>
                </a:solidFill>
                <a:latin typeface="Arial" pitchFamily="34" charset="0"/>
                <a:ea typeface="ＭＳ Ｐゴシック" pitchFamily="34" charset="-128"/>
              </a:defRPr>
            </a:lvl3pPr>
            <a:lvl4pPr marL="1600200" indent="-228600" eaLnBrk="0" hangingPunct="0">
              <a:defRPr sz="1600" b="1" u="sng">
                <a:solidFill>
                  <a:schemeClr val="tx1"/>
                </a:solidFill>
                <a:latin typeface="Arial" pitchFamily="34" charset="0"/>
                <a:ea typeface="ＭＳ Ｐゴシック" pitchFamily="34" charset="-128"/>
              </a:defRPr>
            </a:lvl4pPr>
            <a:lvl5pPr marL="2057400" indent="-228600" eaLnBrk="0" hangingPunct="0">
              <a:defRPr sz="1600" b="1"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9pPr>
          </a:lstStyle>
          <a:p>
            <a:pPr eaLnBrk="1" hangingPunct="1">
              <a:defRPr/>
            </a:pPr>
            <a:fld id="{B73E3C0E-8292-4309-9D16-92DA3CC023EF}" type="slidenum">
              <a:rPr lang="en-US" sz="1200" b="0" u="none" smtClean="0"/>
              <a:pPr eaLnBrk="1" hangingPunct="1">
                <a:defRPr/>
              </a:pPr>
              <a:t>37</a:t>
            </a:fld>
            <a:endParaRPr lang="en-US" sz="1200" b="0" u="none"/>
          </a:p>
        </p:txBody>
      </p:sp>
      <p:sp>
        <p:nvSpPr>
          <p:cNvPr id="180226" name="Rectangle 2"/>
          <p:cNvSpPr>
            <a:spLocks noGrp="1" noRot="1" noChangeAspect="1" noChangeArrowheads="1" noTextEdit="1"/>
          </p:cNvSpPr>
          <p:nvPr>
            <p:ph type="sldImg"/>
          </p:nvPr>
        </p:nvSpPr>
        <p:spPr>
          <a:xfrm>
            <a:off x="1143000" y="685800"/>
            <a:ext cx="4572000" cy="3429000"/>
          </a:xfrm>
          <a:solidFill>
            <a:srgbClr val="FFFFFF"/>
          </a:solidFill>
          <a:ln/>
          <a:extLst>
            <a:ext uri="{FAA26D3D-D897-4be2-8F04-BA451C77F1D7}"/>
          </a:extLst>
        </p:spPr>
      </p:sp>
      <p:sp>
        <p:nvSpPr>
          <p:cNvPr id="180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a:latin typeface="Arial" pitchFamily="34" charset="0"/>
                <a:ea typeface="ＭＳ Ｐゴシック" pitchFamily="34" charset="-128"/>
              </a:rPr>
              <a:t>The BetterEvaluation project</a:t>
            </a:r>
            <a:r>
              <a:rPr lang="en-US" baseline="0" dirty="0">
                <a:latin typeface="Arial" pitchFamily="34" charset="0"/>
                <a:ea typeface="ＭＳ Ｐゴシック" pitchFamily="34" charset="-128"/>
              </a:rPr>
              <a:t> provides a platform for sharing information about evaluation methods to improve evaluation practice and theory.</a:t>
            </a:r>
          </a:p>
          <a:p>
            <a:pPr eaLnBrk="1" hangingPunct="1">
              <a:defRPr/>
            </a:pPr>
            <a:endParaRPr lang="en-US" baseline="0" dirty="0">
              <a:latin typeface="Arial" pitchFamily="34" charset="0"/>
              <a:ea typeface="ＭＳ Ｐゴシック" pitchFamily="34" charset="-128"/>
            </a:endParaRPr>
          </a:p>
          <a:p>
            <a:pPr eaLnBrk="1" hangingPunct="1">
              <a:defRPr/>
            </a:pPr>
            <a:r>
              <a:rPr lang="en-US" baseline="0" dirty="0">
                <a:latin typeface="Arial" pitchFamily="34" charset="0"/>
                <a:ea typeface="ＭＳ Ｐゴシック" pitchFamily="34" charset="-128"/>
              </a:rPr>
              <a:t>It </a:t>
            </a:r>
            <a:r>
              <a:rPr lang="en-US" dirty="0">
                <a:latin typeface="Arial" pitchFamily="34" charset="0"/>
                <a:ea typeface="ＭＳ Ｐゴシック" pitchFamily="34" charset="-128"/>
              </a:rPr>
              <a:t>consists of a website that provides information about how to choose and implement the appropriate combination of evaluation methods and a community that generates information about evaluation methods by sharing existing knowledge, documenting tacit knowledge, providing feedback, and undertaking research and development on evaluation methods.</a:t>
            </a:r>
          </a:p>
          <a:p>
            <a:pPr eaLnBrk="1" hangingPunct="1">
              <a:defRPr/>
            </a:pPr>
            <a:endParaRPr lang="en-US" dirty="0">
              <a:latin typeface="Arial" pitchFamily="34" charset="0"/>
              <a:ea typeface="ＭＳ Ｐゴシック" pitchFamily="34" charset="-128"/>
            </a:endParaRPr>
          </a:p>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latin typeface="Arial" charset="0"/>
                <a:ea typeface="+mn-ea"/>
                <a:cs typeface="Arial" charset="0"/>
              </a:rPr>
              <a:t>There are a vast number of evaluation methods in the toolboxes of evaluators, researchers and managers. </a:t>
            </a:r>
          </a:p>
          <a:p>
            <a:endParaRPr lang="en-AU" sz="1200" kern="1200" dirty="0">
              <a:solidFill>
                <a:schemeClr val="tx1"/>
              </a:solidFill>
              <a:latin typeface="Arial" charset="0"/>
              <a:ea typeface="+mn-ea"/>
              <a:cs typeface="Arial" charset="0"/>
            </a:endParaRPr>
          </a:p>
          <a:p>
            <a:r>
              <a:rPr lang="en-AU" sz="1200" kern="1200" dirty="0">
                <a:solidFill>
                  <a:schemeClr val="tx1"/>
                </a:solidFill>
                <a:latin typeface="Arial" charset="0"/>
                <a:ea typeface="+mn-ea"/>
                <a:cs typeface="Arial" charset="0"/>
              </a:rPr>
              <a:t>However, when development agencies or </a:t>
            </a:r>
            <a:r>
              <a:rPr lang="en-AU" sz="1200" kern="1200" baseline="0" dirty="0">
                <a:solidFill>
                  <a:schemeClr val="tx1"/>
                </a:solidFill>
                <a:latin typeface="Arial" charset="0"/>
                <a:ea typeface="+mn-ea"/>
                <a:cs typeface="Arial" charset="0"/>
              </a:rPr>
              <a:t> NGOs or in-country governments </a:t>
            </a:r>
            <a:r>
              <a:rPr lang="en-AU" sz="1200" kern="1200" dirty="0">
                <a:solidFill>
                  <a:schemeClr val="tx1"/>
                </a:solidFill>
                <a:latin typeface="Arial" charset="0"/>
                <a:ea typeface="+mn-ea"/>
                <a:cs typeface="Arial" charset="0"/>
              </a:rPr>
              <a:t>start to plan an evaluation, or to engage an evaluator, it is difficult to find accessible, comprehensive and credible information about how to choose the right combination of evaluation methods, and how to implement them well – or how to manage these issues with a potential evaluator. </a:t>
            </a:r>
          </a:p>
          <a:p>
            <a:endParaRPr lang="en-AU" sz="1200" kern="1200" dirty="0">
              <a:solidFill>
                <a:schemeClr val="tx1"/>
              </a:solidFill>
              <a:latin typeface="Arial" charset="0"/>
              <a:ea typeface="+mn-ea"/>
              <a:cs typeface="Arial" charset="0"/>
            </a:endParaRPr>
          </a:p>
          <a:p>
            <a:r>
              <a:rPr lang="en-AU" sz="1200" kern="1200" dirty="0">
                <a:solidFill>
                  <a:schemeClr val="tx1"/>
                </a:solidFill>
                <a:latin typeface="Arial" charset="0"/>
                <a:ea typeface="+mn-ea"/>
                <a:cs typeface="Arial" charset="0"/>
              </a:rPr>
              <a:t>Many guides to evaluation focus on only a few types of data collection methods and a few types of research designs. Usually missing are newer types of data collection (such as GIS logging on mobile phones, or tracking social media mentions), designs and strategies that can be used when experimental or quasi-experimental research designs are not feasible or appropriate, and methods to address issues such as clarifying and negotiating the values that should underpin the evaluation. There is information about some of these available on various web sites, but they can be difficult to locate, of varying quality, and not co-ordinated.</a:t>
            </a:r>
          </a:p>
          <a:p>
            <a:endParaRPr lang="en-AU" sz="1200" kern="1200" dirty="0">
              <a:solidFill>
                <a:schemeClr val="tx1"/>
              </a:solidFill>
              <a:latin typeface="Arial" charset="0"/>
              <a:ea typeface="+mn-ea"/>
              <a:cs typeface="Arial" charset="0"/>
            </a:endParaRPr>
          </a:p>
          <a:p>
            <a:r>
              <a:rPr lang="en-AU" sz="1200" kern="1200" dirty="0">
                <a:solidFill>
                  <a:schemeClr val="tx1"/>
                </a:solidFill>
                <a:latin typeface="Arial" charset="0"/>
                <a:ea typeface="+mn-ea"/>
                <a:cs typeface="Arial" charset="0"/>
              </a:rPr>
              <a:t>So we</a:t>
            </a:r>
            <a:r>
              <a:rPr lang="en-AU" sz="1200" kern="1200" baseline="0" dirty="0">
                <a:solidFill>
                  <a:schemeClr val="tx1"/>
                </a:solidFill>
                <a:latin typeface="Arial" charset="0"/>
                <a:ea typeface="+mn-ea"/>
                <a:cs typeface="Arial" charset="0"/>
              </a:rPr>
              <a:t> are either bamboozled by the massive range of options or…</a:t>
            </a:r>
            <a:endParaRPr lang="en-AU" sz="1200" kern="1200" dirty="0">
              <a:solidFill>
                <a:schemeClr val="tx1"/>
              </a:solidFill>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2927D42-1AC3-489A-928F-6ABA2BA54E1E}" type="slidenum">
              <a:rPr lang="en-AU" smtClean="0"/>
              <a:pPr>
                <a:defRPr/>
              </a:pPr>
              <a:t>4</a:t>
            </a:fld>
            <a:endParaRPr lang="en-AU"/>
          </a:p>
        </p:txBody>
      </p:sp>
    </p:spTree>
    <p:extLst>
      <p:ext uri="{BB962C8B-B14F-4D97-AF65-F5344CB8AC3E}">
        <p14:creationId xmlns:p14="http://schemas.microsoft.com/office/powerpoint/2010/main" val="146047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dirty="0"/>
              <a:t>We stick to what we</a:t>
            </a:r>
            <a:r>
              <a:rPr lang="en-AU" baseline="0" dirty="0"/>
              <a:t> know, which can have alarming consequences, especially for complex evaluations where you really have to examine the nut you are dealing with before deciding on the tool to use.</a:t>
            </a:r>
            <a:endParaRPr lang="en-AU" dirty="0"/>
          </a:p>
        </p:txBody>
      </p:sp>
      <p:sp>
        <p:nvSpPr>
          <p:cNvPr id="4" name="Slide Number Placeholder 3"/>
          <p:cNvSpPr>
            <a:spLocks noGrp="1"/>
          </p:cNvSpPr>
          <p:nvPr>
            <p:ph type="sldNum" sz="quarter" idx="10"/>
          </p:nvPr>
        </p:nvSpPr>
        <p:spPr/>
        <p:txBody>
          <a:bodyPr/>
          <a:lstStyle/>
          <a:p>
            <a:pPr>
              <a:defRPr/>
            </a:pPr>
            <a:fld id="{D2927D42-1AC3-489A-928F-6ABA2BA54E1E}" type="slidenum">
              <a:rPr lang="en-AU" smtClean="0"/>
              <a:pPr>
                <a:defRPr/>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we have found useful is to distinguish between different tasks in evaluation, which need different types of methods or processes.  We have developed the Rainbow Framework which sets out seven clusters of tasks.</a:t>
            </a:r>
          </a:p>
          <a:p>
            <a:endParaRPr lang="en-US" baseline="0" dirty="0"/>
          </a:p>
          <a:p>
            <a:r>
              <a:rPr lang="en-US" baseline="0" dirty="0"/>
              <a:t>An evaluation starts by engaging stakeholders – those people who need to be involved in the decision making about an evaluation.  This is part of MANAGING an evaluation.  The next step is to describe the program  - setting the boundaries and articulating its theory of change.  This is part of DEFINING what is to be evaluated.  The next step is to focus the evaluation design.  We have found it is useful to separate this into two clusters of tasks.  FRAMING the evaluation sets the boundaries of the evaluation -  making decisions about its purposes, the primary intended users, the key evaluation questions, and the money, time and other resources available.  Then the design of the evaluation sets out how data will be collected and </a:t>
            </a:r>
            <a:r>
              <a:rPr lang="en-US" baseline="0" dirty="0" err="1"/>
              <a:t>analysed</a:t>
            </a:r>
            <a:r>
              <a:rPr lang="en-US" baseline="0" dirty="0"/>
              <a:t> to answer three different types of questions – questions that require DESCRIPTION of what has happened, questions that require methods so we can UNDERSTAND the CAUSES of what has happened, and questions about the overall SYNTHESIS of the value of the program.  Finally there are methods and processes to report and support use of findings.  While this process often comes at the end of the evaluation, it should be planned from the beginning.</a:t>
            </a:r>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5800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Developing an agreed definition</a:t>
            </a:r>
            <a:r>
              <a:rPr lang="en-GB" baseline="0" dirty="0"/>
              <a:t> of what is being evaluated is important to e</a:t>
            </a:r>
            <a:r>
              <a:rPr lang="en-GB" dirty="0"/>
              <a:t>stablish</a:t>
            </a:r>
            <a:r>
              <a:rPr lang="en-GB" baseline="0" dirty="0"/>
              <a:t> common understanding &amp; identify any disagreements or gaps which can lead to problems later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 - What is it that we are evaluating? The apples or oranges or the whole basket?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complex interventions, a good description identifies whether there are multiple components, multiple levels of activity, multiple stakeholders and multiple intended impacts – and whether there are emergent aspects such as strategies and goals that will emerge as a better understanding of the situation and possibilities is developed.</a:t>
            </a:r>
          </a:p>
        </p:txBody>
      </p:sp>
      <p:sp>
        <p:nvSpPr>
          <p:cNvPr id="4" name="Slide Number Placeholder 3"/>
          <p:cNvSpPr>
            <a:spLocks noGrp="1"/>
          </p:cNvSpPr>
          <p:nvPr>
            <p:ph type="sldNum" sz="quarter" idx="10"/>
          </p:nvPr>
        </p:nvSpPr>
        <p:spPr/>
        <p:txBody>
          <a:bodyPr/>
          <a:lstStyle/>
          <a:p>
            <a:fld id="{8854B965-02CE-40DC-8BE1-EC222F55AA76}" type="slidenum">
              <a:rPr lang="en-GB" smtClean="0"/>
              <a:pPr/>
              <a:t>8</a:t>
            </a:fld>
            <a:endParaRPr lang="en-GB" dirty="0"/>
          </a:p>
        </p:txBody>
      </p:sp>
    </p:spTree>
    <p:extLst>
      <p:ext uri="{BB962C8B-B14F-4D97-AF65-F5344CB8AC3E}">
        <p14:creationId xmlns:p14="http://schemas.microsoft.com/office/powerpoint/2010/main" val="247322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important tasks involved</a:t>
            </a:r>
            <a:r>
              <a:rPr lang="en-GB" baseline="0" dirty="0"/>
              <a:t> in defining what is to be evaluated:</a:t>
            </a:r>
          </a:p>
          <a:p>
            <a:endParaRPr lang="en-GB" baseline="0" dirty="0"/>
          </a:p>
          <a:p>
            <a:r>
              <a:rPr lang="en-GB" baseline="0" dirty="0"/>
              <a:t>To develop an initial description – what is to be evaluated?</a:t>
            </a:r>
          </a:p>
          <a:p>
            <a:endParaRPr lang="en-GB" baseline="0" dirty="0"/>
          </a:p>
          <a:p>
            <a:r>
              <a:rPr lang="en-GB" baseline="0" dirty="0"/>
              <a:t>To develop a program theory or logic model – what are the intended outcomes and impacts – and how will the program help to bring them about?</a:t>
            </a:r>
          </a:p>
          <a:p>
            <a:endParaRPr lang="en-GB" baseline="0" dirty="0"/>
          </a:p>
          <a:p>
            <a:r>
              <a:rPr lang="en-GB" baseline="0" dirty="0"/>
              <a:t>And to also identify potential unintended results – so the evaluation can address these as well and take these into account in the overall judgement of success.</a:t>
            </a:r>
            <a:endParaRPr lang="en-GB" dirty="0"/>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5764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Logic models,</a:t>
            </a:r>
            <a:r>
              <a:rPr lang="en-GB" baseline="0" dirty="0"/>
              <a:t> or theories of change, are increasingly popular in evaluation.  But many of them are little more than a list of program activities and intended impacts with arrows in between.  A good logic model actually has a theory of change – how is change understood to come about – and a theory of action – how will the program activate this theory of change?</a:t>
            </a:r>
          </a:p>
          <a:p>
            <a:endParaRPr lang="en-GB" baseline="0" dirty="0"/>
          </a:p>
          <a:p>
            <a:r>
              <a:rPr lang="en-GB" baseline="0" dirty="0"/>
              <a:t>For  complex interventions, a simple linear pipeline or results chain or logical framework is unlikely to be sufficient to show the layers of activities and impacts, the multiple contributors and emergent elements. Instead outcomes hierarchies or realist matrices are more likely to be useful.  </a:t>
            </a:r>
            <a:endParaRPr lang="en-GB" dirty="0"/>
          </a:p>
        </p:txBody>
      </p:sp>
      <p:sp>
        <p:nvSpPr>
          <p:cNvPr id="4" name="Slide Number Placeholder 3"/>
          <p:cNvSpPr>
            <a:spLocks noGrp="1"/>
          </p:cNvSpPr>
          <p:nvPr>
            <p:ph type="sldNum" sz="quarter" idx="10"/>
          </p:nvPr>
        </p:nvSpPr>
        <p:spPr/>
        <p:txBody>
          <a:bodyPr/>
          <a:lstStyle/>
          <a:p>
            <a:fld id="{8854B965-02CE-40DC-8BE1-EC222F55AA76}"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47322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85918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5200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3277286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381000" y="1300163"/>
            <a:ext cx="8229600" cy="4865687"/>
          </a:xfrm>
          <a:prstGeom prst="rect">
            <a:avLst/>
          </a:prstGeom>
        </p:spPr>
        <p:txBody>
          <a:bodyPr/>
          <a:lstStyle/>
          <a:p>
            <a:pPr lvl="0"/>
            <a:endParaRPr lang="en-AU" noProof="0"/>
          </a:p>
        </p:txBody>
      </p:sp>
      <p:sp>
        <p:nvSpPr>
          <p:cNvPr id="4" name="Rectangle 19"/>
          <p:cNvSpPr>
            <a:spLocks noGrp="1" noChangeArrowheads="1"/>
          </p:cNvSpPr>
          <p:nvPr>
            <p:ph type="ftr" sz="quarter" idx="10"/>
          </p:nvPr>
        </p:nvSpPr>
        <p:spPr>
          <a:xfrm>
            <a:off x="2555875" y="6642100"/>
            <a:ext cx="3832225" cy="215900"/>
          </a:xfrm>
          <a:prstGeom prst="rect">
            <a:avLst/>
          </a:prstGeom>
          <a:ln/>
        </p:spPr>
        <p:txBody>
          <a:bodyPr/>
          <a:lstStyle>
            <a:lvl1pPr>
              <a:defRPr/>
            </a:lvl1pPr>
          </a:lstStyle>
          <a:p>
            <a:pPr>
              <a:defRPr/>
            </a:pPr>
            <a:endParaRPr lang="en-US"/>
          </a:p>
        </p:txBody>
      </p:sp>
      <p:sp>
        <p:nvSpPr>
          <p:cNvPr id="5" name="Rectangle 20"/>
          <p:cNvSpPr>
            <a:spLocks noGrp="1" noChangeArrowheads="1"/>
          </p:cNvSpPr>
          <p:nvPr>
            <p:ph type="sldNum" sz="quarter" idx="11"/>
          </p:nvPr>
        </p:nvSpPr>
        <p:spPr>
          <a:xfrm>
            <a:off x="6523038" y="6578600"/>
            <a:ext cx="2133600" cy="215900"/>
          </a:xfrm>
          <a:prstGeom prst="rect">
            <a:avLst/>
          </a:prstGeom>
          <a:ln/>
        </p:spPr>
        <p:txBody>
          <a:bodyPr/>
          <a:lstStyle>
            <a:lvl1pPr>
              <a:defRPr/>
            </a:lvl1pPr>
          </a:lstStyle>
          <a:p>
            <a:pPr>
              <a:defRPr/>
            </a:pPr>
            <a:fld id="{D55DD60E-F3DC-4FA3-9160-43C33172796B}" type="slidenum">
              <a:rPr lang="en-AU"/>
              <a:pPr>
                <a:defRPr/>
              </a:pPr>
              <a:t>‹#›</a:t>
            </a:fld>
            <a:endParaRPr lang="en-AU"/>
          </a:p>
        </p:txBody>
      </p:sp>
    </p:spTree>
    <p:extLst>
      <p:ext uri="{BB962C8B-B14F-4D97-AF65-F5344CB8AC3E}">
        <p14:creationId xmlns:p14="http://schemas.microsoft.com/office/powerpoint/2010/main" val="4216317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 name="Rectangle 33"/>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11"/>
          </p:nvPr>
        </p:nvSpPr>
        <p:spPr/>
        <p:txBody>
          <a:bodyPr/>
          <a:lstStyle/>
          <a:p>
            <a:endParaRPr lang="en-US">
              <a:solidFill>
                <a:srgbClr val="3E3D40">
                  <a:tint val="75000"/>
                </a:srgbClr>
              </a:solidFill>
            </a:endParaRPr>
          </a:p>
        </p:txBody>
      </p:sp>
      <p:sp>
        <p:nvSpPr>
          <p:cNvPr id="6" name="Slide Number Placeholder 5"/>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847622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6" name="Rectangle 25"/>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11"/>
          </p:nvPr>
        </p:nvSpPr>
        <p:spPr/>
        <p:txBody>
          <a:bodyPr/>
          <a:lstStyle/>
          <a:p>
            <a:endParaRPr lang="en-US">
              <a:solidFill>
                <a:srgbClr val="3E3D40">
                  <a:tint val="75000"/>
                </a:srgbClr>
              </a:solidFill>
            </a:endParaRPr>
          </a:p>
        </p:txBody>
      </p:sp>
      <p:sp>
        <p:nvSpPr>
          <p:cNvPr id="6" name="Slide Number Placeholder 5"/>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325648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5" name="Rectangle 34"/>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3E3D40">
                  <a:tint val="75000"/>
                </a:srgbClr>
              </a:solidFill>
            </a:endParaRPr>
          </a:p>
        </p:txBody>
      </p:sp>
      <p:sp>
        <p:nvSpPr>
          <p:cNvPr id="6" name="Slide Number Placeholder 5"/>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19185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6" name="Rectangle 35"/>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6" name="Footer Placeholder 5"/>
          <p:cNvSpPr>
            <a:spLocks noGrp="1"/>
          </p:cNvSpPr>
          <p:nvPr>
            <p:ph type="ftr" sz="quarter" idx="11"/>
          </p:nvPr>
        </p:nvSpPr>
        <p:spPr/>
        <p:txBody>
          <a:bodyPr/>
          <a:lstStyle/>
          <a:p>
            <a:endParaRPr lang="en-US">
              <a:solidFill>
                <a:srgbClr val="3E3D40">
                  <a:tint val="75000"/>
                </a:srgbClr>
              </a:solidFill>
            </a:endParaRPr>
          </a:p>
        </p:txBody>
      </p:sp>
      <p:sp>
        <p:nvSpPr>
          <p:cNvPr id="7" name="Slide Number Placeholder 6"/>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378087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8" name="Rectangle 37"/>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8" name="Footer Placeholder 7"/>
          <p:cNvSpPr>
            <a:spLocks noGrp="1"/>
          </p:cNvSpPr>
          <p:nvPr>
            <p:ph type="ftr" sz="quarter" idx="11"/>
          </p:nvPr>
        </p:nvSpPr>
        <p:spPr/>
        <p:txBody>
          <a:bodyPr/>
          <a:lstStyle/>
          <a:p>
            <a:endParaRPr lang="en-US">
              <a:solidFill>
                <a:srgbClr val="3E3D40">
                  <a:tint val="75000"/>
                </a:srgbClr>
              </a:solidFill>
            </a:endParaRPr>
          </a:p>
        </p:txBody>
      </p:sp>
      <p:sp>
        <p:nvSpPr>
          <p:cNvPr id="9" name="Slide Number Placeholder 8"/>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49543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Rectangle 33"/>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4" name="Footer Placeholder 3"/>
          <p:cNvSpPr>
            <a:spLocks noGrp="1"/>
          </p:cNvSpPr>
          <p:nvPr>
            <p:ph type="ftr" sz="quarter" idx="11"/>
          </p:nvPr>
        </p:nvSpPr>
        <p:spPr/>
        <p:txBody>
          <a:bodyPr/>
          <a:lstStyle/>
          <a:p>
            <a:endParaRPr lang="en-US">
              <a:solidFill>
                <a:srgbClr val="3E3D40">
                  <a:tint val="75000"/>
                </a:srgbClr>
              </a:solidFill>
            </a:endParaRPr>
          </a:p>
        </p:txBody>
      </p:sp>
      <p:sp>
        <p:nvSpPr>
          <p:cNvPr id="5" name="Slide Number Placeholder 4"/>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1828015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3212976"/>
            <a:ext cx="9144000" cy="3645024"/>
          </a:xfrm>
          <a:prstGeom prst="rect">
            <a:avLst/>
          </a:prstGeom>
          <a:gradFill flip="none" rotWithShape="1">
            <a:gsLst>
              <a:gs pos="34000">
                <a:schemeClr val="accent5">
                  <a:lumMod val="20000"/>
                  <a:lumOff val="80000"/>
                </a:schemeClr>
              </a:gs>
              <a:gs pos="97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2" y="1412776"/>
            <a:ext cx="7396357" cy="1713481"/>
          </a:xfrm>
          <a:prstGeom prst="rect">
            <a:avLst/>
          </a:prstGeom>
        </p:spPr>
      </p:pic>
    </p:spTree>
    <p:extLst>
      <p:ext uri="{BB962C8B-B14F-4D97-AF65-F5344CB8AC3E}">
        <p14:creationId xmlns:p14="http://schemas.microsoft.com/office/powerpoint/2010/main" val="392773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34827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7" name="Rectangle 36"/>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6" name="Footer Placeholder 5"/>
          <p:cNvSpPr>
            <a:spLocks noGrp="1"/>
          </p:cNvSpPr>
          <p:nvPr>
            <p:ph type="ftr" sz="quarter" idx="11"/>
          </p:nvPr>
        </p:nvSpPr>
        <p:spPr/>
        <p:txBody>
          <a:bodyPr/>
          <a:lstStyle/>
          <a:p>
            <a:endParaRPr lang="en-US">
              <a:solidFill>
                <a:srgbClr val="3E3D40">
                  <a:tint val="75000"/>
                </a:srgbClr>
              </a:solidFill>
            </a:endParaRPr>
          </a:p>
        </p:txBody>
      </p:sp>
      <p:sp>
        <p:nvSpPr>
          <p:cNvPr id="7" name="Slide Number Placeholder 6"/>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183584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7" name="Rectangle 36"/>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6" name="Footer Placeholder 5"/>
          <p:cNvSpPr>
            <a:spLocks noGrp="1"/>
          </p:cNvSpPr>
          <p:nvPr>
            <p:ph type="ftr" sz="quarter" idx="11"/>
          </p:nvPr>
        </p:nvSpPr>
        <p:spPr/>
        <p:txBody>
          <a:bodyPr/>
          <a:lstStyle/>
          <a:p>
            <a:endParaRPr lang="en-US">
              <a:solidFill>
                <a:srgbClr val="3E3D40">
                  <a:tint val="75000"/>
                </a:srgbClr>
              </a:solidFill>
            </a:endParaRPr>
          </a:p>
        </p:txBody>
      </p:sp>
      <p:sp>
        <p:nvSpPr>
          <p:cNvPr id="7" name="Slide Number Placeholder 6"/>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366403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6" name="Rectangle 35"/>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11"/>
          </p:nvPr>
        </p:nvSpPr>
        <p:spPr/>
        <p:txBody>
          <a:bodyPr/>
          <a:lstStyle/>
          <a:p>
            <a:endParaRPr lang="en-US">
              <a:solidFill>
                <a:srgbClr val="3E3D40">
                  <a:tint val="75000"/>
                </a:srgbClr>
              </a:solidFill>
            </a:endParaRPr>
          </a:p>
        </p:txBody>
      </p:sp>
      <p:sp>
        <p:nvSpPr>
          <p:cNvPr id="6" name="Slide Number Placeholder 5"/>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1220445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6" name="Rectangle 35"/>
          <p:cNvSpPr/>
          <p:nvPr userDrawn="1"/>
        </p:nvSpPr>
        <p:spPr>
          <a:xfrm>
            <a:off x="0" y="6309320"/>
            <a:ext cx="9144000" cy="548680"/>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11"/>
          </p:nvPr>
        </p:nvSpPr>
        <p:spPr/>
        <p:txBody>
          <a:bodyPr/>
          <a:lstStyle/>
          <a:p>
            <a:endParaRPr lang="en-US">
              <a:solidFill>
                <a:srgbClr val="3E3D40">
                  <a:tint val="75000"/>
                </a:srgbClr>
              </a:solidFill>
            </a:endParaRPr>
          </a:p>
        </p:txBody>
      </p:sp>
      <p:sp>
        <p:nvSpPr>
          <p:cNvPr id="6" name="Slide Number Placeholder 5"/>
          <p:cNvSpPr>
            <a:spLocks noGrp="1"/>
          </p:cNvSpPr>
          <p:nvPr>
            <p:ph type="sldNum" sz="quarter" idx="12"/>
          </p:nvPr>
        </p:nvSpPr>
        <p:spPr/>
        <p:txBody>
          <a:body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1048540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3" name="Rectangle 42"/>
          <p:cNvSpPr/>
          <p:nvPr userDrawn="1"/>
        </p:nvSpPr>
        <p:spPr>
          <a:xfrm>
            <a:off x="0" y="5301208"/>
            <a:ext cx="9144000" cy="1556792"/>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27784" y="2130425"/>
            <a:ext cx="5830416" cy="866527"/>
          </a:xfrm>
        </p:spPr>
        <p:txBody>
          <a:bodyPr>
            <a:normAutofit/>
          </a:bodyPr>
          <a:lstStyle>
            <a:lvl1pPr>
              <a:defRPr sz="2800" b="0"/>
            </a:lvl1pPr>
          </a:lstStyle>
          <a:p>
            <a:r>
              <a:rPr lang="en-GB"/>
              <a:t>Click to edit Master title style</a:t>
            </a:r>
            <a:endParaRPr lang="en-GB" dirty="0"/>
          </a:p>
        </p:txBody>
      </p:sp>
      <p:sp>
        <p:nvSpPr>
          <p:cNvPr id="3" name="Subtitle 2"/>
          <p:cNvSpPr>
            <a:spLocks noGrp="1"/>
          </p:cNvSpPr>
          <p:nvPr>
            <p:ph type="subTitle" idx="1"/>
          </p:nvPr>
        </p:nvSpPr>
        <p:spPr>
          <a:xfrm>
            <a:off x="2634632" y="2996952"/>
            <a:ext cx="5832216" cy="432048"/>
          </a:xfrm>
        </p:spPr>
        <p:txBody>
          <a:bodyPr lIns="0" tIns="46800" rIns="0" bIns="0">
            <a:normAutofit/>
          </a:bodyPr>
          <a:lstStyle>
            <a:lvl1pPr marL="0" indent="0" algn="r">
              <a:buNone/>
              <a:defRPr sz="2100">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21" name="Picture Placeholder 20"/>
          <p:cNvSpPr>
            <a:spLocks noGrp="1" noChangeAspect="1"/>
          </p:cNvSpPr>
          <p:nvPr>
            <p:ph type="pic" sz="quarter" idx="10" hasCustomPrompt="1"/>
          </p:nvPr>
        </p:nvSpPr>
        <p:spPr>
          <a:xfrm>
            <a:off x="469096" y="5229200"/>
            <a:ext cx="1620000" cy="1296987"/>
          </a:xfrm>
        </p:spPr>
        <p:txBody>
          <a:bodyPr>
            <a:normAutofit/>
          </a:bodyPr>
          <a:lstStyle>
            <a:lvl1pPr marL="0" indent="0">
              <a:buFontTx/>
              <a:buNone/>
              <a:defRPr sz="1000" baseline="0"/>
            </a:lvl1pPr>
          </a:lstStyle>
          <a:p>
            <a:r>
              <a:rPr lang="en-GB" dirty="0"/>
              <a:t>Click icon to add partner logo</a:t>
            </a:r>
          </a:p>
        </p:txBody>
      </p:sp>
      <p:sp>
        <p:nvSpPr>
          <p:cNvPr id="24" name="Picture Placeholder 20"/>
          <p:cNvSpPr>
            <a:spLocks noGrp="1" noChangeAspect="1"/>
          </p:cNvSpPr>
          <p:nvPr>
            <p:ph type="pic" sz="quarter" idx="11" hasCustomPrompt="1"/>
          </p:nvPr>
        </p:nvSpPr>
        <p:spPr>
          <a:xfrm>
            <a:off x="2656928"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sp>
        <p:nvSpPr>
          <p:cNvPr id="25" name="Picture Placeholder 20"/>
          <p:cNvSpPr>
            <a:spLocks noGrp="1" noChangeAspect="1"/>
          </p:cNvSpPr>
          <p:nvPr>
            <p:ph type="pic" sz="quarter" idx="12" hasCustomPrompt="1"/>
          </p:nvPr>
        </p:nvSpPr>
        <p:spPr>
          <a:xfrm>
            <a:off x="4741200"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sp>
        <p:nvSpPr>
          <p:cNvPr id="26" name="Picture Placeholder 20"/>
          <p:cNvSpPr>
            <a:spLocks noGrp="1" noChangeAspect="1"/>
          </p:cNvSpPr>
          <p:nvPr>
            <p:ph type="pic" sz="quarter" idx="13" hasCustomPrompt="1"/>
          </p:nvPr>
        </p:nvSpPr>
        <p:spPr>
          <a:xfrm>
            <a:off x="6804248"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pic>
        <p:nvPicPr>
          <p:cNvPr id="44" name="Picture 4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136" y="5476156"/>
            <a:ext cx="4752527" cy="1100997"/>
          </a:xfrm>
          <a:prstGeom prst="rect">
            <a:avLst/>
          </a:prstGeom>
        </p:spPr>
      </p:pic>
    </p:spTree>
    <p:extLst>
      <p:ext uri="{BB962C8B-B14F-4D97-AF65-F5344CB8AC3E}">
        <p14:creationId xmlns:p14="http://schemas.microsoft.com/office/powerpoint/2010/main" val="26868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sp>
        <p:nvSpPr>
          <p:cNvPr id="46" name="Rectangle 45"/>
          <p:cNvSpPr/>
          <p:nvPr userDrawn="1"/>
        </p:nvSpPr>
        <p:spPr>
          <a:xfrm>
            <a:off x="0" y="5301208"/>
            <a:ext cx="9144000" cy="1556792"/>
          </a:xfrm>
          <a:prstGeom prst="rect">
            <a:avLst/>
          </a:prstGeom>
          <a:gradFill flip="none" rotWithShape="1">
            <a:gsLst>
              <a:gs pos="0">
                <a:schemeClr val="accent5">
                  <a:lumMod val="20000"/>
                  <a:lumOff val="80000"/>
                </a:schemeClr>
              </a:gs>
              <a:gs pos="100000">
                <a:schemeClr val="bg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688336" y="1484840"/>
            <a:ext cx="4824000" cy="2304000"/>
          </a:xfrm>
        </p:spPr>
        <p:txBody>
          <a:bodyPr>
            <a:normAutofit/>
          </a:bodyPr>
          <a:lstStyle>
            <a:lvl1pPr algn="just">
              <a:defRPr sz="1600" b="0">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3683880" y="3933112"/>
            <a:ext cx="4823888" cy="504000"/>
          </a:xfrm>
        </p:spPr>
        <p:txBody>
          <a:bodyPr lIns="0" tIns="46800" rIns="0" bIns="0">
            <a:normAutofit/>
          </a:bodyPr>
          <a:lstStyle>
            <a:lvl1pPr marL="0" indent="0" algn="r">
              <a:buNone/>
              <a:defRPr sz="14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1" name="Picture Placeholder 20"/>
          <p:cNvSpPr>
            <a:spLocks noGrp="1"/>
          </p:cNvSpPr>
          <p:nvPr>
            <p:ph type="pic" sz="quarter" idx="10" hasCustomPrompt="1"/>
          </p:nvPr>
        </p:nvSpPr>
        <p:spPr>
          <a:xfrm>
            <a:off x="469096" y="5229200"/>
            <a:ext cx="1620000" cy="1296987"/>
          </a:xfrm>
        </p:spPr>
        <p:txBody>
          <a:bodyPr>
            <a:normAutofit/>
          </a:bodyPr>
          <a:lstStyle>
            <a:lvl1pPr marL="0" indent="0">
              <a:buFontTx/>
              <a:buNone/>
              <a:defRPr sz="1000"/>
            </a:lvl1pPr>
          </a:lstStyle>
          <a:p>
            <a:r>
              <a:rPr lang="en-GB" dirty="0"/>
              <a:t>Click icon to add partner logo</a:t>
            </a:r>
          </a:p>
        </p:txBody>
      </p:sp>
      <p:sp>
        <p:nvSpPr>
          <p:cNvPr id="24" name="Picture Placeholder 20"/>
          <p:cNvSpPr>
            <a:spLocks noGrp="1"/>
          </p:cNvSpPr>
          <p:nvPr>
            <p:ph type="pic" sz="quarter" idx="11" hasCustomPrompt="1"/>
          </p:nvPr>
        </p:nvSpPr>
        <p:spPr>
          <a:xfrm>
            <a:off x="2656928"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sp>
        <p:nvSpPr>
          <p:cNvPr id="25" name="Picture Placeholder 20"/>
          <p:cNvSpPr>
            <a:spLocks noGrp="1"/>
          </p:cNvSpPr>
          <p:nvPr>
            <p:ph type="pic" sz="quarter" idx="12" hasCustomPrompt="1"/>
          </p:nvPr>
        </p:nvSpPr>
        <p:spPr>
          <a:xfrm>
            <a:off x="4741200"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sp>
        <p:nvSpPr>
          <p:cNvPr id="26" name="Picture Placeholder 20"/>
          <p:cNvSpPr>
            <a:spLocks noGrp="1"/>
          </p:cNvSpPr>
          <p:nvPr>
            <p:ph type="pic" sz="quarter" idx="13" hasCustomPrompt="1"/>
          </p:nvPr>
        </p:nvSpPr>
        <p:spPr>
          <a:xfrm>
            <a:off x="6804248" y="5229200"/>
            <a:ext cx="1620000" cy="1296987"/>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Tx/>
              <a:buNone/>
              <a:tabLst>
                <a:tab pos="987425" algn="l"/>
              </a:tabLst>
              <a:defRPr sz="1000"/>
            </a:lvl1pPr>
          </a:lstStyle>
          <a:p>
            <a:r>
              <a:rPr lang="en-GB" dirty="0"/>
              <a:t>Click icon to add partner logo</a:t>
            </a:r>
          </a:p>
        </p:txBody>
      </p:sp>
      <p:pic>
        <p:nvPicPr>
          <p:cNvPr id="56" name="Picture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536" y="332656"/>
            <a:ext cx="4752527" cy="1100997"/>
          </a:xfrm>
          <a:prstGeom prst="rect">
            <a:avLst/>
          </a:prstGeom>
        </p:spPr>
      </p:pic>
    </p:spTree>
    <p:extLst>
      <p:ext uri="{BB962C8B-B14F-4D97-AF65-F5344CB8AC3E}">
        <p14:creationId xmlns:p14="http://schemas.microsoft.com/office/powerpoint/2010/main" val="4062164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81D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2051720" y="332656"/>
            <a:ext cx="6624736" cy="5256584"/>
          </a:xfrm>
        </p:spPr>
        <p:txBody>
          <a:bodyPr/>
          <a:lstStyle>
            <a:lvl1pPr>
              <a:defRPr sz="5400">
                <a:solidFill>
                  <a:schemeClr val="bg1"/>
                </a:solidFill>
              </a:defRPr>
            </a:lvl1pPr>
          </a:lstStyle>
          <a:p>
            <a:r>
              <a:rPr lang="en-GB"/>
              <a:t>Click to edit Master title style</a:t>
            </a:r>
            <a:endParaRPr lang="en-GB" dirty="0"/>
          </a:p>
        </p:txBody>
      </p:sp>
      <p:sp>
        <p:nvSpPr>
          <p:cNvPr id="7" name="Text Placeholder 6"/>
          <p:cNvSpPr>
            <a:spLocks noGrp="1"/>
          </p:cNvSpPr>
          <p:nvPr>
            <p:ph type="body" sz="quarter" idx="10"/>
          </p:nvPr>
        </p:nvSpPr>
        <p:spPr>
          <a:xfrm>
            <a:off x="2051720" y="5949280"/>
            <a:ext cx="6624736" cy="554360"/>
          </a:xfrm>
        </p:spPr>
        <p:txBody>
          <a:bodyPr lIns="0" tIns="0" rIns="0" bIns="0" anchor="b" anchorCtr="0">
            <a:noAutofit/>
          </a:bodyPr>
          <a:lstStyle>
            <a:lvl1pPr marL="0" indent="0" algn="r">
              <a:buFontTx/>
              <a:buNone/>
              <a:defRPr sz="1800" b="1">
                <a:solidFill>
                  <a:schemeClr val="tx1"/>
                </a:solidFill>
                <a:latin typeface="+mj-lt"/>
              </a:defRPr>
            </a:lvl1pPr>
            <a:lvl2pPr algn="r">
              <a:defRPr sz="2000">
                <a:solidFill>
                  <a:schemeClr val="bg1"/>
                </a:solidFill>
                <a:latin typeface="+mj-lt"/>
              </a:defRPr>
            </a:lvl2pPr>
            <a:lvl3pPr algn="r">
              <a:defRPr sz="2000">
                <a:solidFill>
                  <a:schemeClr val="bg1"/>
                </a:solidFill>
                <a:latin typeface="+mj-lt"/>
              </a:defRPr>
            </a:lvl3pPr>
            <a:lvl4pPr algn="r">
              <a:defRPr sz="2000">
                <a:solidFill>
                  <a:schemeClr val="bg1"/>
                </a:solidFill>
                <a:latin typeface="+mj-lt"/>
              </a:defRPr>
            </a:lvl4pPr>
            <a:lvl5pPr algn="r">
              <a:defRPr sz="2000">
                <a:solidFill>
                  <a:schemeClr val="bg1"/>
                </a:solidFill>
                <a:latin typeface="+mj-lt"/>
              </a:defRPr>
            </a:lvl5pPr>
          </a:lstStyle>
          <a:p>
            <a:pPr lvl="0"/>
            <a:r>
              <a:rPr lang="en-GB" dirty="0"/>
              <a:t>Click to edit Master text styles</a:t>
            </a:r>
          </a:p>
        </p:txBody>
      </p:sp>
    </p:spTree>
    <p:extLst>
      <p:ext uri="{BB962C8B-B14F-4D97-AF65-F5344CB8AC3E}">
        <p14:creationId xmlns:p14="http://schemas.microsoft.com/office/powerpoint/2010/main" val="966701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Alternativ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94B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2051720" y="331200"/>
            <a:ext cx="6624736" cy="5256000"/>
          </a:xfrm>
        </p:spPr>
        <p:txBody>
          <a:bodyPr/>
          <a:lstStyle>
            <a:lvl1pPr>
              <a:defRPr sz="5400">
                <a:solidFill>
                  <a:schemeClr val="bg1"/>
                </a:solidFill>
              </a:defRPr>
            </a:lvl1pPr>
          </a:lstStyle>
          <a:p>
            <a:r>
              <a:rPr lang="en-GB"/>
              <a:t>Click to edit Master title style</a:t>
            </a:r>
            <a:endParaRPr lang="en-GB" dirty="0"/>
          </a:p>
        </p:txBody>
      </p:sp>
      <p:sp>
        <p:nvSpPr>
          <p:cNvPr id="7" name="Text Placeholder 6"/>
          <p:cNvSpPr>
            <a:spLocks noGrp="1"/>
          </p:cNvSpPr>
          <p:nvPr>
            <p:ph type="body" sz="quarter" idx="10"/>
          </p:nvPr>
        </p:nvSpPr>
        <p:spPr>
          <a:xfrm>
            <a:off x="2051720" y="5949280"/>
            <a:ext cx="6624736" cy="554360"/>
          </a:xfrm>
        </p:spPr>
        <p:txBody>
          <a:bodyPr lIns="0" tIns="0" rIns="0" bIns="0" anchor="b" anchorCtr="0">
            <a:noAutofit/>
          </a:bodyPr>
          <a:lstStyle>
            <a:lvl1pPr marL="0" indent="0" algn="r">
              <a:buFontTx/>
              <a:buNone/>
              <a:defRPr sz="1800" b="1">
                <a:solidFill>
                  <a:srgbClr val="3C3C3B"/>
                </a:solidFill>
                <a:latin typeface="+mj-lt"/>
              </a:defRPr>
            </a:lvl1pPr>
            <a:lvl2pPr algn="r">
              <a:defRPr sz="2000">
                <a:solidFill>
                  <a:schemeClr val="bg1"/>
                </a:solidFill>
                <a:latin typeface="+mj-lt"/>
              </a:defRPr>
            </a:lvl2pPr>
            <a:lvl3pPr algn="r">
              <a:defRPr sz="2000">
                <a:solidFill>
                  <a:schemeClr val="bg1"/>
                </a:solidFill>
                <a:latin typeface="+mj-lt"/>
              </a:defRPr>
            </a:lvl3pPr>
            <a:lvl4pPr algn="r">
              <a:defRPr sz="2000">
                <a:solidFill>
                  <a:schemeClr val="bg1"/>
                </a:solidFill>
                <a:latin typeface="+mj-lt"/>
              </a:defRPr>
            </a:lvl4pPr>
            <a:lvl5pPr algn="r">
              <a:defRPr sz="2000">
                <a:solidFill>
                  <a:schemeClr val="bg1"/>
                </a:solidFill>
                <a:latin typeface="+mj-lt"/>
              </a:defRPr>
            </a:lvl5pPr>
          </a:lstStyle>
          <a:p>
            <a:pPr lvl="0"/>
            <a:r>
              <a:rPr lang="en-GB" dirty="0"/>
              <a:t>Click to edit Master text styles</a:t>
            </a:r>
          </a:p>
        </p:txBody>
      </p:sp>
    </p:spTree>
    <p:extLst>
      <p:ext uri="{BB962C8B-B14F-4D97-AF65-F5344CB8AC3E}">
        <p14:creationId xmlns:p14="http://schemas.microsoft.com/office/powerpoint/2010/main" val="2162217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2" name="Rectangle 21"/>
          <p:cNvSpPr/>
          <p:nvPr userDrawn="1"/>
        </p:nvSpPr>
        <p:spPr>
          <a:xfrm>
            <a:off x="0" y="3212976"/>
            <a:ext cx="9144000" cy="3645024"/>
          </a:xfrm>
          <a:prstGeom prst="rect">
            <a:avLst/>
          </a:prstGeom>
          <a:gradFill flip="none" rotWithShape="1">
            <a:gsLst>
              <a:gs pos="34000">
                <a:schemeClr val="accent5">
                  <a:lumMod val="20000"/>
                  <a:lumOff val="80000"/>
                </a:schemeClr>
              </a:gs>
              <a:gs pos="97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1" name="Picture 4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2" y="1412776"/>
            <a:ext cx="7396357" cy="1713481"/>
          </a:xfrm>
          <a:prstGeom prst="rect">
            <a:avLst/>
          </a:prstGeom>
        </p:spPr>
      </p:pic>
    </p:spTree>
    <p:extLst>
      <p:ext uri="{BB962C8B-B14F-4D97-AF65-F5344CB8AC3E}">
        <p14:creationId xmlns:p14="http://schemas.microsoft.com/office/powerpoint/2010/main" val="2527690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057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99676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91957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9007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4962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34265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54706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92654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89847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34072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9847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3497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839089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32021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7076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399481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922337"/>
          </a:xfrm>
          <a:prstGeom prst="rect">
            <a:avLst/>
          </a:prstGeom>
        </p:spPr>
        <p:txBody>
          <a:bodyPr/>
          <a:lstStyle/>
          <a:p>
            <a:r>
              <a:rPr lang="en-US"/>
              <a:t>Click to edit Master title style</a:t>
            </a:r>
            <a:endParaRPr lang="en-AU"/>
          </a:p>
        </p:txBody>
      </p:sp>
      <p:sp>
        <p:nvSpPr>
          <p:cNvPr id="3" name="Table Placeholder 2"/>
          <p:cNvSpPr>
            <a:spLocks noGrp="1"/>
          </p:cNvSpPr>
          <p:nvPr>
            <p:ph type="tbl" idx="1"/>
          </p:nvPr>
        </p:nvSpPr>
        <p:spPr>
          <a:xfrm>
            <a:off x="381000" y="1300163"/>
            <a:ext cx="8229600" cy="4865687"/>
          </a:xfrm>
          <a:prstGeom prst="rect">
            <a:avLst/>
          </a:prstGeom>
        </p:spPr>
        <p:txBody>
          <a:bodyPr/>
          <a:lstStyle/>
          <a:p>
            <a:pPr lvl="0"/>
            <a:endParaRPr lang="en-AU" noProof="0"/>
          </a:p>
        </p:txBody>
      </p:sp>
      <p:sp>
        <p:nvSpPr>
          <p:cNvPr id="4" name="Rectangle 19"/>
          <p:cNvSpPr>
            <a:spLocks noGrp="1" noChangeArrowheads="1"/>
          </p:cNvSpPr>
          <p:nvPr>
            <p:ph type="ftr" sz="quarter" idx="10"/>
          </p:nvPr>
        </p:nvSpPr>
        <p:spPr>
          <a:xfrm>
            <a:off x="2555875" y="6642100"/>
            <a:ext cx="3832225" cy="215900"/>
          </a:xfrm>
          <a:prstGeom prst="rect">
            <a:avLst/>
          </a:prstGeom>
          <a:ln/>
        </p:spPr>
        <p:txBody>
          <a:bodyPr/>
          <a:lstStyle>
            <a:lvl1pPr>
              <a:defRPr/>
            </a:lvl1pPr>
          </a:lstStyle>
          <a:p>
            <a:pPr>
              <a:defRPr/>
            </a:pPr>
            <a:endParaRPr lang="en-US"/>
          </a:p>
        </p:txBody>
      </p:sp>
      <p:sp>
        <p:nvSpPr>
          <p:cNvPr id="5" name="Rectangle 20"/>
          <p:cNvSpPr>
            <a:spLocks noGrp="1" noChangeArrowheads="1"/>
          </p:cNvSpPr>
          <p:nvPr>
            <p:ph type="sldNum" sz="quarter" idx="11"/>
          </p:nvPr>
        </p:nvSpPr>
        <p:spPr>
          <a:xfrm>
            <a:off x="6523038" y="6578600"/>
            <a:ext cx="2133600" cy="215900"/>
          </a:xfrm>
          <a:prstGeom prst="rect">
            <a:avLst/>
          </a:prstGeom>
          <a:ln/>
        </p:spPr>
        <p:txBody>
          <a:bodyPr/>
          <a:lstStyle>
            <a:lvl1pPr>
              <a:defRPr/>
            </a:lvl1pPr>
          </a:lstStyle>
          <a:p>
            <a:pPr>
              <a:defRPr/>
            </a:pPr>
            <a:fld id="{D55DD60E-F3DC-4FA3-9160-43C33172796B}" type="slidenum">
              <a:rPr lang="en-AU"/>
              <a:pPr>
                <a:defRPr/>
              </a:pPr>
              <a:t>‹#›</a:t>
            </a:fld>
            <a:endParaRPr lang="en-AU"/>
          </a:p>
        </p:txBody>
      </p:sp>
    </p:spTree>
    <p:extLst>
      <p:ext uri="{BB962C8B-B14F-4D97-AF65-F5344CB8AC3E}">
        <p14:creationId xmlns:p14="http://schemas.microsoft.com/office/powerpoint/2010/main" val="2891707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67006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88154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06853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627991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3465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448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06052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63639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000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8429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72568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73336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5116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3798267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985668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amewor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711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978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3687898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1825130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a:solidFill>
                  <a:srgbClr val="212121"/>
                </a:solidFill>
              </a:rPr>
              <a:pPr/>
              <a:t>12/01/2023</a:t>
            </a:fld>
            <a:endParaRPr lang="en-AU" dirty="0">
              <a:solidFill>
                <a:srgbClr val="212121"/>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solidFill>
                <a:srgbClr val="212121"/>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a:solidFill>
                  <a:srgbClr val="212121"/>
                </a:solidFill>
              </a:rPr>
              <a:pPr/>
              <a:t>‹#›</a:t>
            </a:fld>
            <a:endParaRPr lang="en-AU" dirty="0">
              <a:solidFill>
                <a:srgbClr val="212121"/>
              </a:solidFill>
            </a:endParaRPr>
          </a:p>
        </p:txBody>
      </p:sp>
    </p:spTree>
    <p:extLst>
      <p:ext uri="{BB962C8B-B14F-4D97-AF65-F5344CB8AC3E}">
        <p14:creationId xmlns:p14="http://schemas.microsoft.com/office/powerpoint/2010/main" val="363664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1883375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ramewor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193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55327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2807373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a:solidFill>
                  <a:srgbClr val="212121"/>
                </a:solidFill>
              </a:rPr>
              <a:pPr/>
              <a:t>12/01/2023</a:t>
            </a:fld>
            <a:endParaRPr lang="en-AU">
              <a:solidFill>
                <a:srgbClr val="212121"/>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srgbClr val="212121"/>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a:solidFill>
                  <a:srgbClr val="212121"/>
                </a:solidFill>
              </a:rPr>
              <a:pPr/>
              <a:t>‹#›</a:t>
            </a:fld>
            <a:endParaRPr lang="en-AU">
              <a:solidFill>
                <a:srgbClr val="212121"/>
              </a:solidFill>
            </a:endParaRPr>
          </a:p>
        </p:txBody>
      </p:sp>
    </p:spTree>
    <p:extLst>
      <p:ext uri="{BB962C8B-B14F-4D97-AF65-F5344CB8AC3E}">
        <p14:creationId xmlns:p14="http://schemas.microsoft.com/office/powerpoint/2010/main" val="308680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2555631" y="6642100"/>
            <a:ext cx="3831981" cy="215900"/>
          </a:xfrm>
          <a:prstGeom prst="rect">
            <a:avLst/>
          </a:prstGeom>
        </p:spPr>
        <p:txBody>
          <a:bodyPr/>
          <a:lstStyle>
            <a:lvl1pPr>
              <a:defRPr/>
            </a:lvl1pPr>
          </a:lstStyle>
          <a:p>
            <a:pPr>
              <a:defRPr/>
            </a:pPr>
            <a:endParaRPr lang="en-US">
              <a:solidFill>
                <a:srgbClr val="212121"/>
              </a:solidFill>
            </a:endParaRPr>
          </a:p>
        </p:txBody>
      </p:sp>
      <p:sp>
        <p:nvSpPr>
          <p:cNvPr id="3" name="Rectangle 20"/>
          <p:cNvSpPr>
            <a:spLocks noGrp="1" noChangeArrowheads="1"/>
          </p:cNvSpPr>
          <p:nvPr>
            <p:ph type="sldNum" sz="quarter" idx="11"/>
          </p:nvPr>
        </p:nvSpPr>
        <p:spPr>
          <a:xfrm>
            <a:off x="6522427" y="6578600"/>
            <a:ext cx="2133600" cy="215900"/>
          </a:xfrm>
          <a:prstGeom prst="rect">
            <a:avLst/>
          </a:prstGeom>
        </p:spPr>
        <p:txBody>
          <a:bodyPr/>
          <a:lstStyle>
            <a:lvl1pPr>
              <a:defRPr/>
            </a:lvl1pPr>
          </a:lstStyle>
          <a:p>
            <a:pPr>
              <a:defRPr/>
            </a:pPr>
            <a:fld id="{7A935A8D-5762-4B3E-A7AF-5756DDD851E4}" type="slidenum">
              <a:rPr lang="en-AU">
                <a:solidFill>
                  <a:srgbClr val="212121"/>
                </a:solidFill>
              </a:rPr>
              <a:pPr>
                <a:defRPr/>
              </a:pPr>
              <a:t>‹#›</a:t>
            </a:fld>
            <a:endParaRPr lang="en-AU">
              <a:solidFill>
                <a:srgbClr val="212121"/>
              </a:solidFill>
            </a:endParaRPr>
          </a:p>
        </p:txBody>
      </p:sp>
    </p:spTree>
    <p:extLst>
      <p:ext uri="{BB962C8B-B14F-4D97-AF65-F5344CB8AC3E}">
        <p14:creationId xmlns:p14="http://schemas.microsoft.com/office/powerpoint/2010/main" val="37546962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3887265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ramewor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4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6999629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61548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16676372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a:solidFill>
                  <a:srgbClr val="212121"/>
                </a:solidFill>
              </a:rPr>
              <a:pPr/>
              <a:t>12/01/2023</a:t>
            </a:fld>
            <a:endParaRPr lang="en-AU">
              <a:solidFill>
                <a:srgbClr val="212121"/>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srgbClr val="212121"/>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a:solidFill>
                  <a:srgbClr val="212121"/>
                </a:solidFill>
              </a:rPr>
              <a:pPr/>
              <a:t>‹#›</a:t>
            </a:fld>
            <a:endParaRPr lang="en-AU">
              <a:solidFill>
                <a:srgbClr val="212121"/>
              </a:solidFill>
            </a:endParaRPr>
          </a:p>
        </p:txBody>
      </p:sp>
    </p:spTree>
    <p:extLst>
      <p:ext uri="{BB962C8B-B14F-4D97-AF65-F5344CB8AC3E}">
        <p14:creationId xmlns:p14="http://schemas.microsoft.com/office/powerpoint/2010/main" val="13235697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fin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36270393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verview Cov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2984900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ram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288480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scri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978315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nderstand Causes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3906631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ynthesiz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2055887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eport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348570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22089039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nag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3210052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Framewor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87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efin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a:t>- Author, organisation</a:t>
            </a:r>
          </a:p>
        </p:txBody>
      </p:sp>
      <p:sp>
        <p:nvSpPr>
          <p:cNvPr id="10" name="Footer Placeholder 9"/>
          <p:cNvSpPr>
            <a:spLocks noGrp="1"/>
          </p:cNvSpPr>
          <p:nvPr>
            <p:ph type="ftr" sz="quarter" idx="11"/>
          </p:nvPr>
        </p:nvSpPr>
        <p:spPr>
          <a:xfrm>
            <a:off x="304800" y="6492875"/>
            <a:ext cx="6172200" cy="365125"/>
          </a:xfrm>
          <a:prstGeom prst="rect">
            <a:avLst/>
          </a:prstGeom>
        </p:spPr>
        <p:txBody>
          <a:bodyPr/>
          <a:lstStyle/>
          <a:p>
            <a:r>
              <a:rPr lang="en-AU">
                <a:solidFill>
                  <a:srgbClr val="212121"/>
                </a:solidFill>
              </a:rPr>
              <a:t>Part X of 8 AEA Coffee Break Webinars 2013</a:t>
            </a:r>
            <a:endParaRPr lang="en-AU" dirty="0">
              <a:solidFill>
                <a:srgbClr val="212121"/>
              </a:solidFill>
            </a:endParaRPr>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a:t>Picture</a:t>
            </a:r>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a:t>Click to edit Master title style</a:t>
            </a:r>
            <a:endParaRPr lang="en-AU" dirty="0"/>
          </a:p>
        </p:txBody>
      </p:sp>
    </p:spTree>
    <p:extLst>
      <p:ext uri="{BB962C8B-B14F-4D97-AF65-F5344CB8AC3E}">
        <p14:creationId xmlns:p14="http://schemas.microsoft.com/office/powerpoint/2010/main" val="453066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4067894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36149923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ramewor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907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29559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1525822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a:solidFill>
                  <a:prstClr val="black">
                    <a:tint val="75000"/>
                  </a:prstClr>
                </a:solidFill>
              </a:rPr>
              <a:pPr/>
              <a:t>12/01/2023</a:t>
            </a:fld>
            <a:endParaRPr lang="en-AU">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07644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a:t>Chapter subheading</a:t>
            </a:r>
            <a:endParaRPr lang="en-AU" dirty="0"/>
          </a:p>
        </p:txBody>
      </p:sp>
    </p:spTree>
    <p:extLst>
      <p:ext uri="{BB962C8B-B14F-4D97-AF65-F5344CB8AC3E}">
        <p14:creationId xmlns:p14="http://schemas.microsoft.com/office/powerpoint/2010/main" val="218439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0D7905-37EA-4DCF-97C9-241DE5B85BF6}" type="datetimeFigureOut">
              <a:rPr lang="en-GB" smtClean="0"/>
              <a:pPr/>
              <a:t>12/01/2023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A201C7-6A45-448A-BDF9-386277649003}" type="slidenum">
              <a:rPr lang="en-GB" smtClean="0"/>
              <a:pPr/>
              <a:t>‹#›</a:t>
            </a:fld>
            <a:endParaRPr lang="en-GB"/>
          </a:p>
        </p:txBody>
      </p:sp>
    </p:spTree>
    <p:extLst>
      <p:ext uri="{BB962C8B-B14F-4D97-AF65-F5344CB8AC3E}">
        <p14:creationId xmlns:p14="http://schemas.microsoft.com/office/powerpoint/2010/main" val="546055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ramewor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229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214371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nal Fram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a:t>Picture</a:t>
            </a:r>
          </a:p>
        </p:txBody>
      </p:sp>
    </p:spTree>
    <p:extLst>
      <p:ext uri="{BB962C8B-B14F-4D97-AF65-F5344CB8AC3E}">
        <p14:creationId xmlns:p14="http://schemas.microsoft.com/office/powerpoint/2010/main" val="511891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smtClean="0">
                <a:solidFill>
                  <a:srgbClr val="212121"/>
                </a:solidFill>
              </a:rPr>
              <a:pPr/>
              <a:t>12/01/2023</a:t>
            </a:fld>
            <a:endParaRPr lang="en-AU">
              <a:solidFill>
                <a:srgbClr val="212121"/>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srgbClr val="212121"/>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smtClean="0">
                <a:solidFill>
                  <a:srgbClr val="212121"/>
                </a:solidFill>
              </a:rPr>
              <a:pPr/>
              <a:t>‹#›</a:t>
            </a:fld>
            <a:endParaRPr lang="en-AU">
              <a:solidFill>
                <a:srgbClr val="212121"/>
              </a:solidFill>
            </a:endParaRPr>
          </a:p>
        </p:txBody>
      </p:sp>
    </p:spTree>
    <p:extLst>
      <p:ext uri="{BB962C8B-B14F-4D97-AF65-F5344CB8AC3E}">
        <p14:creationId xmlns:p14="http://schemas.microsoft.com/office/powerpoint/2010/main" val="422708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xfrm>
            <a:off x="2555631" y="6642100"/>
            <a:ext cx="3831981" cy="215900"/>
          </a:xfrm>
          <a:prstGeom prst="rect">
            <a:avLst/>
          </a:prstGeom>
        </p:spPr>
        <p:txBody>
          <a:bodyPr/>
          <a:lstStyle>
            <a:lvl1pPr>
              <a:defRPr/>
            </a:lvl1pPr>
          </a:lstStyle>
          <a:p>
            <a:pPr>
              <a:defRPr/>
            </a:pPr>
            <a:endParaRPr lang="en-US">
              <a:solidFill>
                <a:srgbClr val="212121"/>
              </a:solidFill>
            </a:endParaRPr>
          </a:p>
        </p:txBody>
      </p:sp>
      <p:sp>
        <p:nvSpPr>
          <p:cNvPr id="3" name="Rectangle 20"/>
          <p:cNvSpPr>
            <a:spLocks noGrp="1" noChangeArrowheads="1"/>
          </p:cNvSpPr>
          <p:nvPr>
            <p:ph type="sldNum" sz="quarter" idx="11"/>
          </p:nvPr>
        </p:nvSpPr>
        <p:spPr>
          <a:xfrm>
            <a:off x="6522427" y="6578600"/>
            <a:ext cx="2133600" cy="215900"/>
          </a:xfrm>
          <a:prstGeom prst="rect">
            <a:avLst/>
          </a:prstGeom>
        </p:spPr>
        <p:txBody>
          <a:bodyPr/>
          <a:lstStyle>
            <a:lvl1pPr>
              <a:defRPr/>
            </a:lvl1pPr>
          </a:lstStyle>
          <a:p>
            <a:pPr>
              <a:defRPr/>
            </a:pPr>
            <a:fld id="{7A935A8D-5762-4B3E-A7AF-5756DDD851E4}" type="slidenum">
              <a:rPr lang="en-AU">
                <a:solidFill>
                  <a:srgbClr val="212121"/>
                </a:solidFill>
              </a:rPr>
              <a:pPr>
                <a:defRPr/>
              </a:pPr>
              <a:t>‹#›</a:t>
            </a:fld>
            <a:endParaRPr lang="en-AU">
              <a:solidFill>
                <a:srgbClr val="212121"/>
              </a:solidFill>
            </a:endParaRPr>
          </a:p>
        </p:txBody>
      </p:sp>
    </p:spTree>
    <p:extLst>
      <p:ext uri="{BB962C8B-B14F-4D97-AF65-F5344CB8AC3E}">
        <p14:creationId xmlns:p14="http://schemas.microsoft.com/office/powerpoint/2010/main" val="1556965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5538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5.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8.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D7905-37EA-4DCF-97C9-241DE5B85BF6}" type="datetimeFigureOut">
              <a:rPr lang="en-GB" smtClean="0"/>
              <a:pPr/>
              <a:t>12/01/2023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201C7-6A45-448A-BDF9-386277649003}" type="slidenum">
              <a:rPr lang="en-GB" smtClean="0"/>
              <a:pPr/>
              <a:t>‹#›</a:t>
            </a:fld>
            <a:endParaRPr lang="en-GB"/>
          </a:p>
        </p:txBody>
      </p:sp>
    </p:spTree>
    <p:extLst>
      <p:ext uri="{BB962C8B-B14F-4D97-AF65-F5344CB8AC3E}">
        <p14:creationId xmlns:p14="http://schemas.microsoft.com/office/powerpoint/2010/main" val="773619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4394E-286A-AC45-8651-D37700A8651A}" type="datetimeFigureOut">
              <a:rPr lang="en-US" smtClean="0">
                <a:solidFill>
                  <a:srgbClr val="3E3D40">
                    <a:tint val="75000"/>
                  </a:srgbClr>
                </a:solidFill>
              </a:rPr>
              <a:pPr/>
              <a:t>1/12/2023</a:t>
            </a:fld>
            <a:endParaRPr lang="en-US">
              <a:solidFill>
                <a:srgbClr val="3E3D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E3D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38AFF-0EA9-4541-A78E-3A8A4FD0BCF1}" type="slidenum">
              <a:rPr lang="en-GB" smtClean="0">
                <a:solidFill>
                  <a:srgbClr val="3E3D40">
                    <a:tint val="75000"/>
                  </a:srgbClr>
                </a:solidFill>
              </a:rPr>
              <a:pPr/>
              <a:t>‹#›</a:t>
            </a:fld>
            <a:endParaRPr lang="en-GB" dirty="0">
              <a:solidFill>
                <a:srgbClr val="3E3D40">
                  <a:tint val="75000"/>
                </a:srgbClr>
              </a:solidFill>
            </a:endParaRPr>
          </a:p>
        </p:txBody>
      </p:sp>
    </p:spTree>
    <p:extLst>
      <p:ext uri="{BB962C8B-B14F-4D97-AF65-F5344CB8AC3E}">
        <p14:creationId xmlns:p14="http://schemas.microsoft.com/office/powerpoint/2010/main" val="21629202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63938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54" r:id="rId14"/>
    <p:sldLayoutId id="214748375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FEE45-ED34-43F3-82DD-4FD9A972C28B}" type="datetimeFigureOut">
              <a:rPr lang="en-AU" smtClean="0">
                <a:solidFill>
                  <a:prstClr val="black">
                    <a:tint val="75000"/>
                  </a:prstClr>
                </a:solidFill>
              </a:rPr>
              <a:pPr/>
              <a:t>12/01/2023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354116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9034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2378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729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396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612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34.tmp"/></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95.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image" Target="../media/image70.gif"/><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tiff"/><Relationship Id="rId1" Type="http://schemas.openxmlformats.org/officeDocument/2006/relationships/slideLayout" Target="../slideLayouts/slideLayout30.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9350" y="1619250"/>
            <a:ext cx="6288300" cy="1693340"/>
          </a:xfrm>
        </p:spPr>
        <p:txBody>
          <a:bodyPr lIns="0" tIns="0" rIns="0" bIns="0" anchor="b">
            <a:noAutofit/>
          </a:bodyPr>
          <a:lstStyle/>
          <a:p>
            <a:pPr algn="r"/>
            <a:r>
              <a:rPr lang="en-AU" sz="4000" dirty="0"/>
              <a:t>Setting the Stage: </a:t>
            </a:r>
            <a:br>
              <a:rPr lang="en-AU" sz="4000" dirty="0"/>
            </a:br>
            <a:r>
              <a:rPr lang="en-AU" sz="4000" b="1" dirty="0"/>
              <a:t>Workshop Framing and Crosscutting Issues</a:t>
            </a:r>
            <a:endParaRPr lang="en-GB" sz="4000" b="1" dirty="0"/>
          </a:p>
        </p:txBody>
      </p:sp>
      <p:sp>
        <p:nvSpPr>
          <p:cNvPr id="4" name="TextBox 3"/>
          <p:cNvSpPr txBox="1"/>
          <p:nvPr/>
        </p:nvSpPr>
        <p:spPr>
          <a:xfrm>
            <a:off x="2875650" y="3824297"/>
            <a:ext cx="5832000" cy="369332"/>
          </a:xfrm>
          <a:prstGeom prst="rect">
            <a:avLst/>
          </a:prstGeom>
          <a:noFill/>
        </p:spPr>
        <p:txBody>
          <a:bodyPr wrap="square" lIns="0" tIns="0" rIns="0" bIns="0" rtlCol="0">
            <a:spAutoFit/>
          </a:bodyPr>
          <a:lstStyle/>
          <a:p>
            <a:pPr algn="r">
              <a:tabLst>
                <a:tab pos="5657850" algn="l"/>
              </a:tabLst>
            </a:pPr>
            <a:r>
              <a:rPr lang="en-GB" sz="2400" b="1" dirty="0">
                <a:solidFill>
                  <a:srgbClr val="E08C18"/>
                </a:solidFill>
              </a:rPr>
              <a:t>Simon Hearn, ODI</a:t>
            </a:r>
          </a:p>
        </p:txBody>
      </p:sp>
      <p:sp>
        <p:nvSpPr>
          <p:cNvPr id="5" name="TextBox 4"/>
          <p:cNvSpPr txBox="1"/>
          <p:nvPr/>
        </p:nvSpPr>
        <p:spPr>
          <a:xfrm>
            <a:off x="247650" y="4786537"/>
            <a:ext cx="8460000" cy="1477328"/>
          </a:xfrm>
          <a:prstGeom prst="rect">
            <a:avLst/>
          </a:prstGeom>
          <a:noFill/>
        </p:spPr>
        <p:txBody>
          <a:bodyPr wrap="square" lIns="0" tIns="0" rIns="0" bIns="0" rtlCol="0">
            <a:spAutoFit/>
          </a:bodyPr>
          <a:lstStyle/>
          <a:p>
            <a:pPr algn="r"/>
            <a:r>
              <a:rPr lang="en-AU" sz="2400" dirty="0">
                <a:solidFill>
                  <a:schemeClr val="tx2">
                    <a:lumMod val="75000"/>
                  </a:schemeClr>
                </a:solidFill>
              </a:rPr>
              <a:t>Evaluation Methods for Large-Scale, Complex, Multi-National Global Health Initiatives, Institute of Medicine</a:t>
            </a:r>
          </a:p>
          <a:p>
            <a:pPr algn="r"/>
            <a:endParaRPr lang="en-AU" sz="2400" dirty="0">
              <a:solidFill>
                <a:schemeClr val="tx2">
                  <a:lumMod val="75000"/>
                </a:schemeClr>
              </a:solidFill>
            </a:endParaRPr>
          </a:p>
          <a:p>
            <a:pPr algn="r"/>
            <a:r>
              <a:rPr lang="en-AU" sz="2400" b="1" dirty="0">
                <a:solidFill>
                  <a:schemeClr val="tx2">
                    <a:lumMod val="75000"/>
                  </a:schemeClr>
                </a:solidFill>
              </a:rPr>
              <a:t>7-8 January, London, UK</a:t>
            </a:r>
            <a:endParaRPr lang="en-GB" sz="1400" b="1" dirty="0">
              <a:solidFill>
                <a:schemeClr val="tx2">
                  <a:lumMod val="75000"/>
                </a:schemeClr>
              </a:solidFill>
            </a:endParaRPr>
          </a:p>
        </p:txBody>
      </p:sp>
    </p:spTree>
    <p:extLst>
      <p:ext uri="{BB962C8B-B14F-4D97-AF65-F5344CB8AC3E}">
        <p14:creationId xmlns:p14="http://schemas.microsoft.com/office/powerpoint/2010/main" val="3467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Options for representing logic models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86847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749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hearn\Google Drive\Better Evaluation\Events\AEA Coffee break webinars 2013\frame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hearn\Google Drive\Better Evaluation\Events\AEA Coffee break webinars 2013\frame - labelled.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1771650"/>
            <a:ext cx="9144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lang="en-AU" dirty="0"/>
              <a:t>FRAME what is to be evaluated</a:t>
            </a:r>
            <a:endParaRPr kumimoji="0" lang="en-AU" sz="3600" b="1" i="0" u="none" strike="noStrike" kern="1200" cap="none" spc="0" normalizeH="0" baseline="0" noProof="0" dirty="0">
              <a:ln>
                <a:noFill/>
              </a:ln>
              <a:solidFill>
                <a:sysClr val="window" lastClr="FFFFFF"/>
              </a:solidFill>
              <a:effectLst/>
              <a:uLnTx/>
              <a:uFillTx/>
              <a:latin typeface="Rockwell" pitchFamily="18" charset="0"/>
            </a:endParaRPr>
          </a:p>
        </p:txBody>
      </p:sp>
    </p:spTree>
    <p:extLst>
      <p:ext uri="{BB962C8B-B14F-4D97-AF65-F5344CB8AC3E}">
        <p14:creationId xmlns:p14="http://schemas.microsoft.com/office/powerpoint/2010/main" val="361722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553" y="6519475"/>
            <a:ext cx="4864422" cy="276999"/>
          </a:xfrm>
          <a:prstGeom prst="rect">
            <a:avLst/>
          </a:prstGeom>
          <a:noFill/>
        </p:spPr>
        <p:txBody>
          <a:bodyPr wrap="square" rtlCol="0">
            <a:spAutoFit/>
          </a:bodyPr>
          <a:lstStyle/>
          <a:p>
            <a:r>
              <a:rPr lang="en-GB" sz="1200">
                <a:solidFill>
                  <a:prstClr val="white"/>
                </a:solidFill>
                <a:latin typeface="Rockwell" pitchFamily="18" charset="0"/>
              </a:rPr>
              <a:t>Source: Hobbies on a Budget / Flickr</a:t>
            </a:r>
          </a:p>
        </p:txBody>
      </p:sp>
      <p:sp>
        <p:nvSpPr>
          <p:cNvPr id="4" name="Right Arrow 3"/>
          <p:cNvSpPr/>
          <p:nvPr/>
        </p:nvSpPr>
        <p:spPr>
          <a:xfrm>
            <a:off x="1549400" y="1257300"/>
            <a:ext cx="6349998" cy="2133600"/>
          </a:xfrm>
          <a:prstGeom prst="rightArrow">
            <a:avLst/>
          </a:prstGeom>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730896" y="2019298"/>
            <a:ext cx="2354399" cy="660400"/>
          </a:xfrm>
          <a:custGeom>
            <a:avLst/>
            <a:gdLst>
              <a:gd name="connsiteX0" fmla="*/ 0 w 2354399"/>
              <a:gd name="connsiteY0" fmla="*/ 110069 h 660400"/>
              <a:gd name="connsiteX1" fmla="*/ 110069 w 2354399"/>
              <a:gd name="connsiteY1" fmla="*/ 0 h 660400"/>
              <a:gd name="connsiteX2" fmla="*/ 2244330 w 2354399"/>
              <a:gd name="connsiteY2" fmla="*/ 0 h 660400"/>
              <a:gd name="connsiteX3" fmla="*/ 2354399 w 2354399"/>
              <a:gd name="connsiteY3" fmla="*/ 110069 h 660400"/>
              <a:gd name="connsiteX4" fmla="*/ 2354399 w 2354399"/>
              <a:gd name="connsiteY4" fmla="*/ 550331 h 660400"/>
              <a:gd name="connsiteX5" fmla="*/ 2244330 w 2354399"/>
              <a:gd name="connsiteY5" fmla="*/ 660400 h 660400"/>
              <a:gd name="connsiteX6" fmla="*/ 110069 w 2354399"/>
              <a:gd name="connsiteY6" fmla="*/ 660400 h 660400"/>
              <a:gd name="connsiteX7" fmla="*/ 0 w 2354399"/>
              <a:gd name="connsiteY7" fmla="*/ 550331 h 660400"/>
              <a:gd name="connsiteX8" fmla="*/ 0 w 2354399"/>
              <a:gd name="connsiteY8" fmla="*/ 1100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399" h="660400">
                <a:moveTo>
                  <a:pt x="0" y="110069"/>
                </a:moveTo>
                <a:cubicBezTo>
                  <a:pt x="0" y="49280"/>
                  <a:pt x="49280" y="0"/>
                  <a:pt x="110069" y="0"/>
                </a:cubicBezTo>
                <a:lnTo>
                  <a:pt x="2244330" y="0"/>
                </a:lnTo>
                <a:cubicBezTo>
                  <a:pt x="2305119" y="0"/>
                  <a:pt x="2354399" y="49280"/>
                  <a:pt x="2354399" y="110069"/>
                </a:cubicBezTo>
                <a:lnTo>
                  <a:pt x="2354399" y="550331"/>
                </a:lnTo>
                <a:cubicBezTo>
                  <a:pt x="2354399" y="611120"/>
                  <a:pt x="2305119" y="660400"/>
                  <a:pt x="2244330" y="660400"/>
                </a:cubicBezTo>
                <a:lnTo>
                  <a:pt x="110069" y="660400"/>
                </a:lnTo>
                <a:cubicBezTo>
                  <a:pt x="49280" y="660400"/>
                  <a:pt x="0" y="611120"/>
                  <a:pt x="0" y="550331"/>
                </a:cubicBezTo>
                <a:lnTo>
                  <a:pt x="0" y="11006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438" tIns="108438" rIns="108438" bIns="108438" numCol="1" spcCol="1270" anchor="ctr" anchorCtr="0">
            <a:noAutofit/>
          </a:bodyPr>
          <a:lstStyle/>
          <a:p>
            <a:pPr lvl="0" algn="ctr" defTabSz="889000">
              <a:lnSpc>
                <a:spcPct val="90000"/>
              </a:lnSpc>
              <a:spcBef>
                <a:spcPct val="0"/>
              </a:spcBef>
              <a:spcAft>
                <a:spcPct val="35000"/>
              </a:spcAft>
            </a:pPr>
            <a:r>
              <a:rPr lang="en-AU" sz="2000" kern="1200" dirty="0"/>
              <a:t>Frame Decision</a:t>
            </a:r>
          </a:p>
        </p:txBody>
      </p:sp>
      <p:sp>
        <p:nvSpPr>
          <p:cNvPr id="8" name="Freeform 7"/>
          <p:cNvSpPr/>
          <p:nvPr/>
        </p:nvSpPr>
        <p:spPr>
          <a:xfrm>
            <a:off x="4304910" y="2006598"/>
            <a:ext cx="2354399" cy="660400"/>
          </a:xfrm>
          <a:custGeom>
            <a:avLst/>
            <a:gdLst>
              <a:gd name="connsiteX0" fmla="*/ 0 w 2354399"/>
              <a:gd name="connsiteY0" fmla="*/ 110069 h 660400"/>
              <a:gd name="connsiteX1" fmla="*/ 110069 w 2354399"/>
              <a:gd name="connsiteY1" fmla="*/ 0 h 660400"/>
              <a:gd name="connsiteX2" fmla="*/ 2244330 w 2354399"/>
              <a:gd name="connsiteY2" fmla="*/ 0 h 660400"/>
              <a:gd name="connsiteX3" fmla="*/ 2354399 w 2354399"/>
              <a:gd name="connsiteY3" fmla="*/ 110069 h 660400"/>
              <a:gd name="connsiteX4" fmla="*/ 2354399 w 2354399"/>
              <a:gd name="connsiteY4" fmla="*/ 550331 h 660400"/>
              <a:gd name="connsiteX5" fmla="*/ 2244330 w 2354399"/>
              <a:gd name="connsiteY5" fmla="*/ 660400 h 660400"/>
              <a:gd name="connsiteX6" fmla="*/ 110069 w 2354399"/>
              <a:gd name="connsiteY6" fmla="*/ 660400 h 660400"/>
              <a:gd name="connsiteX7" fmla="*/ 0 w 2354399"/>
              <a:gd name="connsiteY7" fmla="*/ 550331 h 660400"/>
              <a:gd name="connsiteX8" fmla="*/ 0 w 2354399"/>
              <a:gd name="connsiteY8" fmla="*/ 1100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399" h="660400">
                <a:moveTo>
                  <a:pt x="0" y="110069"/>
                </a:moveTo>
                <a:cubicBezTo>
                  <a:pt x="0" y="49280"/>
                  <a:pt x="49280" y="0"/>
                  <a:pt x="110069" y="0"/>
                </a:cubicBezTo>
                <a:lnTo>
                  <a:pt x="2244330" y="0"/>
                </a:lnTo>
                <a:cubicBezTo>
                  <a:pt x="2305119" y="0"/>
                  <a:pt x="2354399" y="49280"/>
                  <a:pt x="2354399" y="110069"/>
                </a:cubicBezTo>
                <a:lnTo>
                  <a:pt x="2354399" y="550331"/>
                </a:lnTo>
                <a:cubicBezTo>
                  <a:pt x="2354399" y="611120"/>
                  <a:pt x="2305119" y="660400"/>
                  <a:pt x="2244330" y="660400"/>
                </a:cubicBezTo>
                <a:lnTo>
                  <a:pt x="110069" y="660400"/>
                </a:lnTo>
                <a:cubicBezTo>
                  <a:pt x="49280" y="660400"/>
                  <a:pt x="0" y="611120"/>
                  <a:pt x="0" y="550331"/>
                </a:cubicBezTo>
                <a:lnTo>
                  <a:pt x="0" y="11006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8438" tIns="108438" rIns="108438" bIns="108438" numCol="1" spcCol="1270" anchor="ctr" anchorCtr="0">
            <a:noAutofit/>
          </a:bodyPr>
          <a:lstStyle/>
          <a:p>
            <a:pPr lvl="0" algn="ctr" defTabSz="889000">
              <a:lnSpc>
                <a:spcPct val="90000"/>
              </a:lnSpc>
              <a:spcBef>
                <a:spcPct val="0"/>
              </a:spcBef>
              <a:spcAft>
                <a:spcPct val="35000"/>
              </a:spcAft>
            </a:pPr>
            <a:r>
              <a:rPr lang="en-AU" sz="2000" kern="1200" dirty="0"/>
              <a:t>Make Decision</a:t>
            </a:r>
          </a:p>
        </p:txBody>
      </p:sp>
      <p:sp>
        <p:nvSpPr>
          <p:cNvPr id="10" name="Right Arrow 9"/>
          <p:cNvSpPr/>
          <p:nvPr/>
        </p:nvSpPr>
        <p:spPr>
          <a:xfrm>
            <a:off x="1549209" y="3556000"/>
            <a:ext cx="6350380" cy="2133600"/>
          </a:xfrm>
          <a:prstGeom prst="rightArrow">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729922" y="4292599"/>
            <a:ext cx="2355035" cy="660400"/>
          </a:xfrm>
          <a:custGeom>
            <a:avLst/>
            <a:gdLst>
              <a:gd name="connsiteX0" fmla="*/ 0 w 2355035"/>
              <a:gd name="connsiteY0" fmla="*/ 110069 h 660400"/>
              <a:gd name="connsiteX1" fmla="*/ 110069 w 2355035"/>
              <a:gd name="connsiteY1" fmla="*/ 0 h 660400"/>
              <a:gd name="connsiteX2" fmla="*/ 2244966 w 2355035"/>
              <a:gd name="connsiteY2" fmla="*/ 0 h 660400"/>
              <a:gd name="connsiteX3" fmla="*/ 2355035 w 2355035"/>
              <a:gd name="connsiteY3" fmla="*/ 110069 h 660400"/>
              <a:gd name="connsiteX4" fmla="*/ 2355035 w 2355035"/>
              <a:gd name="connsiteY4" fmla="*/ 550331 h 660400"/>
              <a:gd name="connsiteX5" fmla="*/ 2244966 w 2355035"/>
              <a:gd name="connsiteY5" fmla="*/ 660400 h 660400"/>
              <a:gd name="connsiteX6" fmla="*/ 110069 w 2355035"/>
              <a:gd name="connsiteY6" fmla="*/ 660400 h 660400"/>
              <a:gd name="connsiteX7" fmla="*/ 0 w 2355035"/>
              <a:gd name="connsiteY7" fmla="*/ 550331 h 660400"/>
              <a:gd name="connsiteX8" fmla="*/ 0 w 2355035"/>
              <a:gd name="connsiteY8" fmla="*/ 1100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035" h="660400">
                <a:moveTo>
                  <a:pt x="0" y="110069"/>
                </a:moveTo>
                <a:cubicBezTo>
                  <a:pt x="0" y="49280"/>
                  <a:pt x="49280" y="0"/>
                  <a:pt x="110069" y="0"/>
                </a:cubicBezTo>
                <a:lnTo>
                  <a:pt x="2244966" y="0"/>
                </a:lnTo>
                <a:cubicBezTo>
                  <a:pt x="2305755" y="0"/>
                  <a:pt x="2355035" y="49280"/>
                  <a:pt x="2355035" y="110069"/>
                </a:cubicBezTo>
                <a:lnTo>
                  <a:pt x="2355035" y="550331"/>
                </a:lnTo>
                <a:cubicBezTo>
                  <a:pt x="2355035" y="611120"/>
                  <a:pt x="2305755" y="660400"/>
                  <a:pt x="2244966" y="660400"/>
                </a:cubicBezTo>
                <a:lnTo>
                  <a:pt x="110069" y="660400"/>
                </a:lnTo>
                <a:cubicBezTo>
                  <a:pt x="49280" y="660400"/>
                  <a:pt x="0" y="611120"/>
                  <a:pt x="0" y="550331"/>
                </a:cubicBezTo>
                <a:lnTo>
                  <a:pt x="0" y="11006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8438" tIns="108438" rIns="108438" bIns="108438" numCol="1" spcCol="1270" anchor="ctr" anchorCtr="0">
            <a:noAutofit/>
          </a:bodyPr>
          <a:lstStyle/>
          <a:p>
            <a:pPr lvl="0" algn="ctr" defTabSz="889000">
              <a:lnSpc>
                <a:spcPct val="90000"/>
              </a:lnSpc>
              <a:spcBef>
                <a:spcPct val="0"/>
              </a:spcBef>
              <a:spcAft>
                <a:spcPct val="35000"/>
              </a:spcAft>
            </a:pPr>
            <a:r>
              <a:rPr lang="en-AU" sz="2000" kern="1200" dirty="0"/>
              <a:t>Frame Evaluation</a:t>
            </a:r>
          </a:p>
        </p:txBody>
      </p:sp>
      <p:sp>
        <p:nvSpPr>
          <p:cNvPr id="13" name="Freeform 12"/>
          <p:cNvSpPr/>
          <p:nvPr/>
        </p:nvSpPr>
        <p:spPr>
          <a:xfrm>
            <a:off x="4306269" y="4279900"/>
            <a:ext cx="2354399" cy="660400"/>
          </a:xfrm>
          <a:custGeom>
            <a:avLst/>
            <a:gdLst>
              <a:gd name="connsiteX0" fmla="*/ 0 w 2354399"/>
              <a:gd name="connsiteY0" fmla="*/ 110069 h 660400"/>
              <a:gd name="connsiteX1" fmla="*/ 110069 w 2354399"/>
              <a:gd name="connsiteY1" fmla="*/ 0 h 660400"/>
              <a:gd name="connsiteX2" fmla="*/ 2244330 w 2354399"/>
              <a:gd name="connsiteY2" fmla="*/ 0 h 660400"/>
              <a:gd name="connsiteX3" fmla="*/ 2354399 w 2354399"/>
              <a:gd name="connsiteY3" fmla="*/ 110069 h 660400"/>
              <a:gd name="connsiteX4" fmla="*/ 2354399 w 2354399"/>
              <a:gd name="connsiteY4" fmla="*/ 550331 h 660400"/>
              <a:gd name="connsiteX5" fmla="*/ 2244330 w 2354399"/>
              <a:gd name="connsiteY5" fmla="*/ 660400 h 660400"/>
              <a:gd name="connsiteX6" fmla="*/ 110069 w 2354399"/>
              <a:gd name="connsiteY6" fmla="*/ 660400 h 660400"/>
              <a:gd name="connsiteX7" fmla="*/ 0 w 2354399"/>
              <a:gd name="connsiteY7" fmla="*/ 550331 h 660400"/>
              <a:gd name="connsiteX8" fmla="*/ 0 w 2354399"/>
              <a:gd name="connsiteY8" fmla="*/ 1100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399" h="660400">
                <a:moveTo>
                  <a:pt x="0" y="110069"/>
                </a:moveTo>
                <a:cubicBezTo>
                  <a:pt x="0" y="49280"/>
                  <a:pt x="49280" y="0"/>
                  <a:pt x="110069" y="0"/>
                </a:cubicBezTo>
                <a:lnTo>
                  <a:pt x="2244330" y="0"/>
                </a:lnTo>
                <a:cubicBezTo>
                  <a:pt x="2305119" y="0"/>
                  <a:pt x="2354399" y="49280"/>
                  <a:pt x="2354399" y="110069"/>
                </a:cubicBezTo>
                <a:lnTo>
                  <a:pt x="2354399" y="550331"/>
                </a:lnTo>
                <a:cubicBezTo>
                  <a:pt x="2354399" y="611120"/>
                  <a:pt x="2305119" y="660400"/>
                  <a:pt x="2244330" y="660400"/>
                </a:cubicBezTo>
                <a:lnTo>
                  <a:pt x="110069" y="660400"/>
                </a:lnTo>
                <a:cubicBezTo>
                  <a:pt x="49280" y="660400"/>
                  <a:pt x="0" y="611120"/>
                  <a:pt x="0" y="550331"/>
                </a:cubicBezTo>
                <a:lnTo>
                  <a:pt x="0" y="110069"/>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8438" tIns="108438" rIns="108438" bIns="108438" numCol="1" spcCol="1270" anchor="ctr" anchorCtr="0">
            <a:noAutofit/>
          </a:bodyPr>
          <a:lstStyle/>
          <a:p>
            <a:pPr lvl="0" algn="ctr" defTabSz="889000">
              <a:lnSpc>
                <a:spcPct val="90000"/>
              </a:lnSpc>
              <a:spcBef>
                <a:spcPct val="0"/>
              </a:spcBef>
              <a:spcAft>
                <a:spcPct val="35000"/>
              </a:spcAft>
            </a:pPr>
            <a:r>
              <a:rPr lang="en-AU" sz="2000" kern="1200" dirty="0"/>
              <a:t>Design Evaluation</a:t>
            </a:r>
          </a:p>
        </p:txBody>
      </p:sp>
    </p:spTree>
    <p:extLst>
      <p:ext uri="{BB962C8B-B14F-4D97-AF65-F5344CB8AC3E}">
        <p14:creationId xmlns:p14="http://schemas.microsoft.com/office/powerpoint/2010/main" val="2837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903640" y="1714488"/>
            <a:ext cx="3240360" cy="2031325"/>
          </a:xfrm>
          <a:prstGeom prst="rect">
            <a:avLst/>
          </a:prstGeom>
          <a:noFill/>
        </p:spPr>
        <p:txBody>
          <a:bodyPr wrap="square" rtlCol="0">
            <a:spAutoFit/>
          </a:bodyPr>
          <a:lstStyle/>
          <a:p>
            <a:pPr marL="342900" indent="-342900">
              <a:buFont typeface="+mj-lt"/>
              <a:buAutoNum type="arabicPeriod"/>
            </a:pPr>
            <a:r>
              <a:rPr lang="en-US" dirty="0">
                <a:solidFill>
                  <a:prstClr val="black"/>
                </a:solidFill>
                <a:latin typeface="Rockwell"/>
                <a:cs typeface="Rockwell"/>
              </a:rPr>
              <a:t>Identify primary intended users</a:t>
            </a:r>
          </a:p>
          <a:p>
            <a:pPr marL="342900" indent="-342900">
              <a:buFont typeface="+mj-lt"/>
              <a:buAutoNum type="arabicPeriod"/>
            </a:pPr>
            <a:r>
              <a:rPr lang="en-US" dirty="0">
                <a:solidFill>
                  <a:prstClr val="black"/>
                </a:solidFill>
                <a:latin typeface="Rockwell"/>
                <a:cs typeface="Rockwell"/>
              </a:rPr>
              <a:t>Decide purpose(s)</a:t>
            </a:r>
          </a:p>
          <a:p>
            <a:pPr marL="342900" indent="-342900">
              <a:buFont typeface="+mj-lt"/>
              <a:buAutoNum type="arabicPeriod"/>
            </a:pPr>
            <a:r>
              <a:rPr lang="en-US" dirty="0">
                <a:solidFill>
                  <a:prstClr val="black"/>
                </a:solidFill>
                <a:latin typeface="Rockwell"/>
                <a:cs typeface="Rockwell"/>
              </a:rPr>
              <a:t>Specify key evaluation questions</a:t>
            </a:r>
          </a:p>
          <a:p>
            <a:pPr marL="342900" indent="-342900">
              <a:buFont typeface="+mj-lt"/>
              <a:buAutoNum type="arabicPeriod"/>
            </a:pPr>
            <a:r>
              <a:rPr lang="en-US" dirty="0">
                <a:solidFill>
                  <a:prstClr val="black"/>
                </a:solidFill>
                <a:latin typeface="Rockwell"/>
                <a:cs typeface="Rockwell"/>
              </a:rPr>
              <a:t>Determine what ‘success’ looks like</a:t>
            </a:r>
          </a:p>
        </p:txBody>
      </p:sp>
    </p:spTree>
    <p:extLst>
      <p:ext uri="{BB962C8B-B14F-4D97-AF65-F5344CB8AC3E}">
        <p14:creationId xmlns:p14="http://schemas.microsoft.com/office/powerpoint/2010/main" val="230402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hearn\Google Drive\Better Evaluation\Events\AEA Coffee break webinars 2013\describe - labelled.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hearn\Google Drive\Better Evaluation\Events\AEA Coffee break webinars 2013\describe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 y="1752600"/>
            <a:ext cx="9144001"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lang="en-AU" dirty="0"/>
              <a:t>DESCRIBE what happened </a:t>
            </a:r>
            <a:endParaRPr kumimoji="0" lang="en-AU" sz="3600" b="1" i="0" u="none" strike="noStrike" kern="1200" cap="none" spc="0" normalizeH="0" baseline="0" noProof="0" dirty="0">
              <a:ln>
                <a:noFill/>
              </a:ln>
              <a:solidFill>
                <a:sysClr val="window" lastClr="FFFFFF"/>
              </a:solidFill>
              <a:effectLst/>
              <a:uLnTx/>
              <a:uFillTx/>
              <a:latin typeface="Rockwell" pitchFamily="18" charset="0"/>
            </a:endParaRPr>
          </a:p>
        </p:txBody>
      </p:sp>
    </p:spTree>
    <p:extLst>
      <p:ext uri="{BB962C8B-B14F-4D97-AF65-F5344CB8AC3E}">
        <p14:creationId xmlns:p14="http://schemas.microsoft.com/office/powerpoint/2010/main" val="378499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1772816"/>
            <a:ext cx="3240360" cy="3093154"/>
          </a:xfrm>
          <a:prstGeom prst="rect">
            <a:avLst/>
          </a:prstGeom>
          <a:noFill/>
        </p:spPr>
        <p:txBody>
          <a:bodyPr wrap="square" rtlCol="0">
            <a:spAutoFit/>
          </a:bodyPr>
          <a:lstStyle/>
          <a:p>
            <a:pPr marL="342900" indent="-342900">
              <a:spcBef>
                <a:spcPts val="300"/>
              </a:spcBef>
              <a:buFont typeface="+mj-lt"/>
              <a:buAutoNum type="arabicPeriod"/>
            </a:pPr>
            <a:r>
              <a:rPr lang="en-AU" dirty="0">
                <a:solidFill>
                  <a:prstClr val="black"/>
                </a:solidFill>
                <a:latin typeface="Rockwell"/>
                <a:cs typeface="Rockwell"/>
              </a:rPr>
              <a:t>Sample</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Use measures,  indicators or metrics</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Collect and/or retrieve data</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Manage data</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Combine qualitative and quantitative data</a:t>
            </a:r>
            <a:endParaRPr lang="en-GB" dirty="0">
              <a:solidFill>
                <a:prstClr val="black"/>
              </a:solidFill>
              <a:latin typeface="Rockwell"/>
              <a:cs typeface="Rockwell"/>
            </a:endParaRPr>
          </a:p>
          <a:p>
            <a:pPr marL="342900" indent="-342900">
              <a:spcBef>
                <a:spcPts val="300"/>
              </a:spcBef>
              <a:buFont typeface="+mj-lt"/>
              <a:buAutoNum type="arabicPeriod"/>
            </a:pPr>
            <a:r>
              <a:rPr lang="en-AU" dirty="0" err="1">
                <a:solidFill>
                  <a:prstClr val="black"/>
                </a:solidFill>
                <a:latin typeface="Rockwell"/>
                <a:cs typeface="Rockwell"/>
              </a:rPr>
              <a:t>Analyze</a:t>
            </a:r>
            <a:r>
              <a:rPr lang="en-AU" dirty="0">
                <a:solidFill>
                  <a:prstClr val="black"/>
                </a:solidFill>
                <a:latin typeface="Rockwell"/>
                <a:cs typeface="Rockwell"/>
              </a:rPr>
              <a:t> data</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Visualize data</a:t>
            </a:r>
            <a:endParaRPr lang="en-GB" dirty="0">
              <a:solidFill>
                <a:prstClr val="black"/>
              </a:solidFill>
              <a:latin typeface="Rockwell"/>
              <a:cs typeface="Rockwell"/>
            </a:endParaRPr>
          </a:p>
        </p:txBody>
      </p:sp>
    </p:spTree>
    <p:extLst>
      <p:ext uri="{BB962C8B-B14F-4D97-AF65-F5344CB8AC3E}">
        <p14:creationId xmlns:p14="http://schemas.microsoft.com/office/powerpoint/2010/main" val="132772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farm3.staticflickr.com/2610/4001776922_f2716eabf9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250" y="533400"/>
            <a:ext cx="8134350" cy="646331"/>
          </a:xfrm>
          <a:prstGeom prst="rect">
            <a:avLst/>
          </a:prstGeom>
          <a:solidFill>
            <a:srgbClr val="FFFFFF">
              <a:alpha val="80000"/>
            </a:srgbClr>
          </a:solidFill>
        </p:spPr>
        <p:txBody>
          <a:bodyPr wrap="square" rtlCol="0">
            <a:spAutoFit/>
          </a:bodyPr>
          <a:lstStyle/>
          <a:p>
            <a:r>
              <a:rPr lang="en-GB" sz="3600" dirty="0">
                <a:solidFill>
                  <a:schemeClr val="tx1">
                    <a:lumMod val="75000"/>
                  </a:schemeClr>
                </a:solidFill>
              </a:rPr>
              <a:t>Combine qualitative and quantitative data</a:t>
            </a:r>
          </a:p>
        </p:txBody>
      </p:sp>
      <p:sp>
        <p:nvSpPr>
          <p:cNvPr id="6" name="TextBox 5"/>
          <p:cNvSpPr txBox="1"/>
          <p:nvPr/>
        </p:nvSpPr>
        <p:spPr>
          <a:xfrm>
            <a:off x="1436810" y="1758462"/>
            <a:ext cx="2605087" cy="2741914"/>
          </a:xfrm>
          <a:prstGeom prst="rect">
            <a:avLst/>
          </a:prstGeom>
          <a:solidFill>
            <a:srgbClr val="FFFFFF">
              <a:alpha val="80000"/>
            </a:srgbClr>
          </a:solidFill>
        </p:spPr>
        <p:txBody>
          <a:bodyPr wrap="square" rtlCol="0">
            <a:normAutofit/>
          </a:bodyPr>
          <a:lstStyle/>
          <a:p>
            <a:pPr>
              <a:spcBef>
                <a:spcPts val="600"/>
              </a:spcBef>
            </a:pPr>
            <a:r>
              <a:rPr lang="en-GB" sz="3600" kern="1500" dirty="0">
                <a:solidFill>
                  <a:schemeClr val="tx1">
                    <a:lumMod val="75000"/>
                  </a:schemeClr>
                </a:solidFill>
              </a:rPr>
              <a:t>Enrich</a:t>
            </a:r>
          </a:p>
          <a:p>
            <a:pPr>
              <a:spcBef>
                <a:spcPts val="600"/>
              </a:spcBef>
            </a:pPr>
            <a:r>
              <a:rPr lang="en-GB" sz="3600" kern="1500" dirty="0">
                <a:solidFill>
                  <a:schemeClr val="tx1">
                    <a:lumMod val="75000"/>
                  </a:schemeClr>
                </a:solidFill>
              </a:rPr>
              <a:t>Examine</a:t>
            </a:r>
          </a:p>
          <a:p>
            <a:pPr>
              <a:spcBef>
                <a:spcPts val="600"/>
              </a:spcBef>
            </a:pPr>
            <a:r>
              <a:rPr lang="en-GB" sz="3600" kern="1500" dirty="0">
                <a:solidFill>
                  <a:schemeClr val="tx1">
                    <a:lumMod val="75000"/>
                  </a:schemeClr>
                </a:solidFill>
              </a:rPr>
              <a:t>Explain</a:t>
            </a:r>
          </a:p>
          <a:p>
            <a:pPr>
              <a:spcBef>
                <a:spcPts val="600"/>
              </a:spcBef>
            </a:pPr>
            <a:r>
              <a:rPr lang="en-GB" sz="3600" kern="1500" dirty="0">
                <a:solidFill>
                  <a:schemeClr val="tx1">
                    <a:lumMod val="75000"/>
                  </a:schemeClr>
                </a:solidFill>
              </a:rPr>
              <a:t>Triangulate</a:t>
            </a:r>
          </a:p>
        </p:txBody>
      </p:sp>
      <p:sp>
        <p:nvSpPr>
          <p:cNvPr id="7" name="TextBox 6"/>
          <p:cNvSpPr txBox="1"/>
          <p:nvPr/>
        </p:nvSpPr>
        <p:spPr>
          <a:xfrm>
            <a:off x="4581159" y="1758462"/>
            <a:ext cx="2605087" cy="1200329"/>
          </a:xfrm>
          <a:prstGeom prst="rect">
            <a:avLst/>
          </a:prstGeom>
          <a:solidFill>
            <a:srgbClr val="FFFFFF">
              <a:alpha val="80000"/>
            </a:srgbClr>
          </a:solidFill>
        </p:spPr>
        <p:txBody>
          <a:bodyPr wrap="square" rtlCol="0">
            <a:spAutoFit/>
          </a:bodyPr>
          <a:lstStyle/>
          <a:p>
            <a:r>
              <a:rPr lang="en-GB" sz="3600" dirty="0">
                <a:solidFill>
                  <a:schemeClr val="tx1">
                    <a:lumMod val="75000"/>
                  </a:schemeClr>
                </a:solidFill>
              </a:rPr>
              <a:t>Parallel</a:t>
            </a:r>
          </a:p>
          <a:p>
            <a:r>
              <a:rPr lang="en-GB" sz="3600" dirty="0">
                <a:solidFill>
                  <a:schemeClr val="tx1">
                    <a:lumMod val="75000"/>
                  </a:schemeClr>
                </a:solidFill>
              </a:rPr>
              <a:t>Sequential</a:t>
            </a:r>
          </a:p>
        </p:txBody>
      </p:sp>
      <p:sp>
        <p:nvSpPr>
          <p:cNvPr id="8" name="TextBox 7"/>
          <p:cNvSpPr txBox="1"/>
          <p:nvPr/>
        </p:nvSpPr>
        <p:spPr>
          <a:xfrm>
            <a:off x="4581159" y="3300047"/>
            <a:ext cx="2605087" cy="1200329"/>
          </a:xfrm>
          <a:prstGeom prst="rect">
            <a:avLst/>
          </a:prstGeom>
          <a:solidFill>
            <a:srgbClr val="FFFFFF">
              <a:alpha val="80000"/>
            </a:srgbClr>
          </a:solidFill>
        </p:spPr>
        <p:txBody>
          <a:bodyPr wrap="square" rtlCol="0">
            <a:spAutoFit/>
          </a:bodyPr>
          <a:lstStyle/>
          <a:p>
            <a:r>
              <a:rPr lang="en-GB" sz="3600" dirty="0">
                <a:solidFill>
                  <a:schemeClr val="tx1">
                    <a:lumMod val="75000"/>
                  </a:schemeClr>
                </a:solidFill>
              </a:rPr>
              <a:t>Component</a:t>
            </a:r>
          </a:p>
          <a:p>
            <a:r>
              <a:rPr lang="en-GB" sz="3600" dirty="0">
                <a:solidFill>
                  <a:schemeClr val="tx1">
                    <a:lumMod val="75000"/>
                  </a:schemeClr>
                </a:solidFill>
              </a:rPr>
              <a:t>Integrated</a:t>
            </a:r>
          </a:p>
        </p:txBody>
      </p:sp>
    </p:spTree>
    <p:extLst>
      <p:ext uri="{BB962C8B-B14F-4D97-AF65-F5344CB8AC3E}">
        <p14:creationId xmlns:p14="http://schemas.microsoft.com/office/powerpoint/2010/main" val="17164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arn\Google Drive\Better Evaluation\Events\AEA Coffee break webinars 2013\uc - labelled.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hearn\Google Drive\Better Evaluation\Events\AEA Coffee break webinars 2013\uc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752600"/>
            <a:ext cx="9144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5"/>
          <p:cNvSpPr txBox="1">
            <a:spLocks/>
          </p:cNvSpPr>
          <p:nvPr/>
        </p:nvSpPr>
        <p:spPr>
          <a:xfrm>
            <a:off x="666750" y="471895"/>
            <a:ext cx="78105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kumimoji="0" lang="en-AU" sz="3600" b="1" i="0" u="none" strike="noStrike" kern="1200" cap="none" spc="0" normalizeH="0" baseline="0" noProof="0" dirty="0">
                <a:ln>
                  <a:noFill/>
                </a:ln>
                <a:solidFill>
                  <a:sysClr val="window" lastClr="FFFFFF"/>
                </a:solidFill>
                <a:effectLst/>
                <a:uLnTx/>
                <a:uFillTx/>
                <a:latin typeface="Rockwell" pitchFamily="18" charset="0"/>
              </a:rPr>
              <a:t>UNDERSTAND</a:t>
            </a:r>
            <a:r>
              <a:rPr kumimoji="0" lang="en-AU" sz="3600" b="1" i="0" u="none" strike="noStrike" kern="1200" cap="none" spc="0" normalizeH="0" noProof="0" dirty="0">
                <a:ln>
                  <a:noFill/>
                </a:ln>
                <a:solidFill>
                  <a:sysClr val="window" lastClr="FFFFFF"/>
                </a:solidFill>
                <a:effectLst/>
                <a:uLnTx/>
                <a:uFillTx/>
                <a:latin typeface="Rockwell" pitchFamily="18" charset="0"/>
              </a:rPr>
              <a:t> CAUSES of outcomes and impacts</a:t>
            </a:r>
            <a:endParaRPr kumimoji="0" lang="en-AU" sz="3600" b="1" i="0" u="none" strike="noStrike" kern="1200" cap="none" spc="0" normalizeH="0" baseline="0" noProof="0" dirty="0">
              <a:ln>
                <a:noFill/>
              </a:ln>
              <a:solidFill>
                <a:sysClr val="window" lastClr="FFFFFF"/>
              </a:solidFill>
              <a:effectLst/>
              <a:uLnTx/>
              <a:uFillTx/>
              <a:latin typeface="Rockwell" pitchFamily="18" charset="0"/>
            </a:endParaRPr>
          </a:p>
        </p:txBody>
      </p:sp>
    </p:spTree>
    <p:extLst>
      <p:ext uri="{BB962C8B-B14F-4D97-AF65-F5344CB8AC3E}">
        <p14:creationId xmlns:p14="http://schemas.microsoft.com/office/powerpoint/2010/main" val="107707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laytech\AppData\Local\Microsoft\Windows\Temporary Internet Files\Content.IE5\TM0U1CZS\MP900448675[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 y="0"/>
            <a:ext cx="9265920" cy="92659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2560" y="269240"/>
            <a:ext cx="3171190" cy="1524000"/>
          </a:xfrm>
        </p:spPr>
        <p:txBody>
          <a:bodyPr/>
          <a:lstStyle/>
          <a:p>
            <a:r>
              <a:rPr lang="en-AU" dirty="0">
                <a:solidFill>
                  <a:schemeClr val="bg1"/>
                </a:solidFill>
              </a:rPr>
              <a:t>Outcomes</a:t>
            </a:r>
            <a:endParaRPr lang="en-GB" dirty="0">
              <a:solidFill>
                <a:schemeClr val="bg1"/>
              </a:solidFill>
            </a:endParaRPr>
          </a:p>
        </p:txBody>
      </p:sp>
      <p:sp>
        <p:nvSpPr>
          <p:cNvPr id="5" name="Title 3"/>
          <p:cNvSpPr txBox="1">
            <a:spLocks/>
          </p:cNvSpPr>
          <p:nvPr/>
        </p:nvSpPr>
        <p:spPr>
          <a:xfrm>
            <a:off x="6544310" y="290830"/>
            <a:ext cx="2675890" cy="1524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bg1"/>
                </a:solidFill>
              </a:rPr>
              <a:t>Impacts</a:t>
            </a:r>
            <a:endParaRPr lang="en-GB" dirty="0">
              <a:solidFill>
                <a:schemeClr val="bg1"/>
              </a:solidFill>
            </a:endParaRPr>
          </a:p>
        </p:txBody>
      </p:sp>
    </p:spTree>
    <p:extLst>
      <p:ext uri="{BB962C8B-B14F-4D97-AF65-F5344CB8AC3E}">
        <p14:creationId xmlns:p14="http://schemas.microsoft.com/office/powerpoint/2010/main" val="284665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91360"/>
            <a:ext cx="8229600" cy="3068320"/>
          </a:xfrm>
        </p:spPr>
        <p:txBody>
          <a:bodyPr/>
          <a:lstStyle/>
          <a:p>
            <a:r>
              <a:rPr lang="en-NZ" sz="4000" dirty="0"/>
              <a:t>As a profession, we often either </a:t>
            </a:r>
            <a:br>
              <a:rPr lang="en-NZ" sz="4000" dirty="0"/>
            </a:br>
            <a:r>
              <a:rPr lang="en-NZ" sz="6000" dirty="0">
                <a:solidFill>
                  <a:schemeClr val="accent2">
                    <a:lumMod val="75000"/>
                  </a:schemeClr>
                </a:solidFill>
              </a:rPr>
              <a:t>oversimplify </a:t>
            </a:r>
            <a:r>
              <a:rPr lang="en-NZ" sz="4000" dirty="0"/>
              <a:t>causation</a:t>
            </a:r>
            <a:br>
              <a:rPr lang="en-NZ" sz="4000" dirty="0"/>
            </a:br>
            <a:r>
              <a:rPr lang="en-NZ" sz="4000" dirty="0"/>
              <a:t>or we </a:t>
            </a:r>
            <a:r>
              <a:rPr lang="en-NZ" sz="6000" dirty="0">
                <a:solidFill>
                  <a:schemeClr val="accent2">
                    <a:lumMod val="75000"/>
                  </a:schemeClr>
                </a:solidFill>
              </a:rPr>
              <a:t>overcomplicate </a:t>
            </a:r>
            <a:r>
              <a:rPr lang="en-NZ" sz="4000" dirty="0"/>
              <a:t>it!</a:t>
            </a:r>
          </a:p>
        </p:txBody>
      </p:sp>
    </p:spTree>
    <p:extLst>
      <p:ext uri="{BB962C8B-B14F-4D97-AF65-F5344CB8AC3E}">
        <p14:creationId xmlns:p14="http://schemas.microsoft.com/office/powerpoint/2010/main" val="369825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6" descr="http://farm4.staticflickr.com/3218/3080015195_345403a152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1"/>
            <a:ext cx="9252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399" y="2228850"/>
            <a:ext cx="6745575" cy="1815882"/>
          </a:xfrm>
          <a:prstGeom prst="rect">
            <a:avLst/>
          </a:prstGeom>
          <a:solidFill>
            <a:srgbClr val="FFFFFF">
              <a:alpha val="80000"/>
            </a:srgbClr>
          </a:solidFill>
        </p:spPr>
        <p:txBody>
          <a:bodyPr wrap="square" rtlCol="0">
            <a:spAutoFit/>
          </a:bodyPr>
          <a:lstStyle/>
          <a:p>
            <a:r>
              <a:rPr lang="en-GB" sz="2800" dirty="0">
                <a:solidFill>
                  <a:schemeClr val="tx1">
                    <a:lumMod val="75000"/>
                  </a:schemeClr>
                </a:solidFill>
              </a:rPr>
              <a:t>The nature of the intervention:</a:t>
            </a:r>
          </a:p>
          <a:p>
            <a:pPr marL="971550" lvl="1" indent="-514350">
              <a:buFont typeface="+mj-lt"/>
              <a:buAutoNum type="arabicPeriod"/>
            </a:pPr>
            <a:r>
              <a:rPr lang="en-GB" sz="2800" dirty="0">
                <a:solidFill>
                  <a:schemeClr val="tx1">
                    <a:lumMod val="75000"/>
                  </a:schemeClr>
                </a:solidFill>
              </a:rPr>
              <a:t>Focus of objectives</a:t>
            </a:r>
          </a:p>
          <a:p>
            <a:pPr marL="971550" lvl="1" indent="-514350">
              <a:buFont typeface="+mj-lt"/>
              <a:buAutoNum type="arabicPeriod"/>
            </a:pPr>
            <a:r>
              <a:rPr lang="en-GB" sz="2800" dirty="0">
                <a:solidFill>
                  <a:schemeClr val="tx1">
                    <a:lumMod val="75000"/>
                  </a:schemeClr>
                </a:solidFill>
              </a:rPr>
              <a:t>Governance</a:t>
            </a:r>
          </a:p>
          <a:p>
            <a:pPr marL="971550" lvl="1" indent="-514350">
              <a:buFont typeface="+mj-lt"/>
              <a:buAutoNum type="arabicPeriod"/>
            </a:pPr>
            <a:r>
              <a:rPr lang="en-GB" sz="2800" dirty="0">
                <a:solidFill>
                  <a:schemeClr val="tx1">
                    <a:lumMod val="75000"/>
                  </a:schemeClr>
                </a:solidFill>
              </a:rPr>
              <a:t>Consistency of implementation</a:t>
            </a:r>
          </a:p>
        </p:txBody>
      </p:sp>
      <p:sp>
        <p:nvSpPr>
          <p:cNvPr id="8" name="TextBox 7"/>
          <p:cNvSpPr txBox="1"/>
          <p:nvPr/>
        </p:nvSpPr>
        <p:spPr>
          <a:xfrm>
            <a:off x="476250" y="533400"/>
            <a:ext cx="8134350" cy="1200329"/>
          </a:xfrm>
          <a:prstGeom prst="rect">
            <a:avLst/>
          </a:prstGeom>
          <a:solidFill>
            <a:srgbClr val="FFFFFF">
              <a:alpha val="80000"/>
            </a:srgbClr>
          </a:solidFill>
        </p:spPr>
        <p:txBody>
          <a:bodyPr wrap="square" rtlCol="0">
            <a:spAutoFit/>
          </a:bodyPr>
          <a:lstStyle/>
          <a:p>
            <a:r>
              <a:rPr lang="en-GB" sz="3600" dirty="0">
                <a:solidFill>
                  <a:schemeClr val="tx1">
                    <a:lumMod val="75000"/>
                  </a:schemeClr>
                </a:solidFill>
              </a:rPr>
              <a:t>What do we mean by complex interventions?</a:t>
            </a:r>
          </a:p>
        </p:txBody>
      </p:sp>
      <p:sp>
        <p:nvSpPr>
          <p:cNvPr id="10" name="TextBox 9"/>
          <p:cNvSpPr txBox="1"/>
          <p:nvPr/>
        </p:nvSpPr>
        <p:spPr>
          <a:xfrm>
            <a:off x="914398" y="4629775"/>
            <a:ext cx="4542022" cy="1815882"/>
          </a:xfrm>
          <a:prstGeom prst="rect">
            <a:avLst/>
          </a:prstGeom>
          <a:solidFill>
            <a:srgbClr val="FFFFFF">
              <a:alpha val="80000"/>
            </a:srgbClr>
          </a:solidFill>
        </p:spPr>
        <p:txBody>
          <a:bodyPr wrap="square" rtlCol="0">
            <a:spAutoFit/>
          </a:bodyPr>
          <a:lstStyle/>
          <a:p>
            <a:r>
              <a:rPr lang="en-GB" sz="2800" dirty="0">
                <a:solidFill>
                  <a:schemeClr val="tx1">
                    <a:lumMod val="75000"/>
                  </a:schemeClr>
                </a:solidFill>
              </a:rPr>
              <a:t>How it works:</a:t>
            </a:r>
          </a:p>
          <a:p>
            <a:pPr marL="971550" lvl="1" indent="-514350">
              <a:buFont typeface="+mj-lt"/>
              <a:buAutoNum type="arabicPeriod" startAt="4"/>
            </a:pPr>
            <a:r>
              <a:rPr lang="en-GB" sz="2800" dirty="0" err="1">
                <a:solidFill>
                  <a:schemeClr val="tx1">
                    <a:lumMod val="75000"/>
                  </a:schemeClr>
                </a:solidFill>
              </a:rPr>
              <a:t>Necessariness</a:t>
            </a:r>
            <a:endParaRPr lang="en-GB" sz="2800" dirty="0">
              <a:solidFill>
                <a:schemeClr val="tx1">
                  <a:lumMod val="75000"/>
                </a:schemeClr>
              </a:solidFill>
            </a:endParaRPr>
          </a:p>
          <a:p>
            <a:pPr marL="971550" lvl="1" indent="-514350">
              <a:buFont typeface="+mj-lt"/>
              <a:buAutoNum type="arabicPeriod" startAt="4"/>
            </a:pPr>
            <a:r>
              <a:rPr lang="en-GB" sz="2800" dirty="0">
                <a:solidFill>
                  <a:schemeClr val="tx1">
                    <a:lumMod val="75000"/>
                  </a:schemeClr>
                </a:solidFill>
              </a:rPr>
              <a:t>Sufficiency</a:t>
            </a:r>
          </a:p>
          <a:p>
            <a:pPr marL="971550" lvl="1" indent="-514350">
              <a:buFont typeface="+mj-lt"/>
              <a:buAutoNum type="arabicPeriod" startAt="4"/>
            </a:pPr>
            <a:r>
              <a:rPr lang="en-GB" sz="2800" dirty="0">
                <a:solidFill>
                  <a:schemeClr val="tx1">
                    <a:lumMod val="75000"/>
                  </a:schemeClr>
                </a:solidFill>
              </a:rPr>
              <a:t>Change trajectory</a:t>
            </a:r>
          </a:p>
        </p:txBody>
      </p:sp>
      <p:sp>
        <p:nvSpPr>
          <p:cNvPr id="11" name="Text Box 1028"/>
          <p:cNvSpPr txBox="1">
            <a:spLocks noChangeArrowheads="1"/>
          </p:cNvSpPr>
          <p:nvPr/>
        </p:nvSpPr>
        <p:spPr bwMode="auto">
          <a:xfrm>
            <a:off x="3052439" y="6550224"/>
            <a:ext cx="6119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b="1" u="sng">
                <a:solidFill>
                  <a:schemeClr val="tx1"/>
                </a:solidFill>
                <a:latin typeface="Arial" pitchFamily="34" charset="0"/>
                <a:ea typeface="ＭＳ Ｐゴシック" pitchFamily="34" charset="-128"/>
              </a:defRPr>
            </a:lvl1pPr>
            <a:lvl2pPr marL="742950" indent="-285750" eaLnBrk="0" hangingPunct="0">
              <a:defRPr sz="1600" b="1" u="sng">
                <a:solidFill>
                  <a:schemeClr val="tx1"/>
                </a:solidFill>
                <a:latin typeface="Arial" pitchFamily="34" charset="0"/>
                <a:ea typeface="ＭＳ Ｐゴシック" pitchFamily="34" charset="-128"/>
              </a:defRPr>
            </a:lvl2pPr>
            <a:lvl3pPr marL="1143000" indent="-228600" eaLnBrk="0" hangingPunct="0">
              <a:defRPr sz="1600" b="1" u="sng">
                <a:solidFill>
                  <a:schemeClr val="tx1"/>
                </a:solidFill>
                <a:latin typeface="Arial" pitchFamily="34" charset="0"/>
                <a:ea typeface="ＭＳ Ｐゴシック" pitchFamily="34" charset="-128"/>
              </a:defRPr>
            </a:lvl3pPr>
            <a:lvl4pPr marL="1600200" indent="-228600" eaLnBrk="0" hangingPunct="0">
              <a:defRPr sz="1600" b="1" u="sng">
                <a:solidFill>
                  <a:schemeClr val="tx1"/>
                </a:solidFill>
                <a:latin typeface="Arial" pitchFamily="34" charset="0"/>
                <a:ea typeface="ＭＳ Ｐゴシック" pitchFamily="34" charset="-128"/>
              </a:defRPr>
            </a:lvl4pPr>
            <a:lvl5pPr marL="2057400" indent="-228600" eaLnBrk="0" hangingPunct="0">
              <a:defRPr sz="1600" b="1"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9pPr>
          </a:lstStyle>
          <a:p>
            <a:pPr algn="r" eaLnBrk="1" hangingPunct="1">
              <a:spcBef>
                <a:spcPct val="50000"/>
              </a:spcBef>
              <a:defRPr/>
            </a:pPr>
            <a:r>
              <a:rPr lang="en-GB" sz="1400" b="0" u="none" dirty="0">
                <a:solidFill>
                  <a:schemeClr val="bg1"/>
                </a:solidFill>
              </a:rPr>
              <a:t>Photo: Les Chatfield  -  http://www.flickr.com/photos/elsie/</a:t>
            </a:r>
            <a:endParaRPr lang="en-US" sz="1400" b="0" u="none" dirty="0">
              <a:solidFill>
                <a:schemeClr val="bg1"/>
              </a:solidFill>
            </a:endParaRPr>
          </a:p>
        </p:txBody>
      </p:sp>
    </p:spTree>
    <p:extLst>
      <p:ext uri="{BB962C8B-B14F-4D97-AF65-F5344CB8AC3E}">
        <p14:creationId xmlns:p14="http://schemas.microsoft.com/office/powerpoint/2010/main" val="34256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065" y="1249249"/>
            <a:ext cx="7843234" cy="2246769"/>
          </a:xfrm>
          <a:prstGeom prst="rect">
            <a:avLst/>
          </a:prstGeom>
          <a:noFill/>
        </p:spPr>
        <p:txBody>
          <a:bodyPr wrap="square" rtlCol="0">
            <a:spAutoFit/>
          </a:bodyPr>
          <a:lstStyle/>
          <a:p>
            <a:r>
              <a:rPr lang="en-GB" sz="3200" dirty="0"/>
              <a:t>“In my opinion, measuring attribution is critical, and we can't do that unless we use control groups to compare them to.”</a:t>
            </a:r>
          </a:p>
          <a:p>
            <a:endParaRPr lang="en-GB" sz="2400" dirty="0"/>
          </a:p>
          <a:p>
            <a:pPr algn="r"/>
            <a:r>
              <a:rPr lang="en-GB" sz="2000" dirty="0"/>
              <a:t>Comment in an expert discussion on The Guardian online, May 2013</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1519" y="818216"/>
            <a:ext cx="4092321" cy="5776175"/>
          </a:xfrm>
          <a:prstGeom prst="rect">
            <a:avLst/>
          </a:prstGeom>
          <a:ln>
            <a:noFill/>
          </a:ln>
          <a:effectLst>
            <a:outerShdw blurRad="292100" dist="139700" dir="2700000" algn="tl" rotWithShape="0">
              <a:srgbClr val="333333">
                <a:alpha val="65000"/>
              </a:srgbClr>
            </a:outerShdw>
          </a:effec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2801" y="309093"/>
            <a:ext cx="4025384" cy="5692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4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1772816"/>
            <a:ext cx="3240360" cy="1831271"/>
          </a:xfrm>
          <a:prstGeom prst="rect">
            <a:avLst/>
          </a:prstGeom>
          <a:noFill/>
        </p:spPr>
        <p:txBody>
          <a:bodyPr wrap="square" rtlCol="0">
            <a:spAutoFit/>
          </a:bodyPr>
          <a:lstStyle/>
          <a:p>
            <a:pPr marL="342900" indent="-342900">
              <a:spcBef>
                <a:spcPts val="300"/>
              </a:spcBef>
              <a:buFont typeface="+mj-lt"/>
              <a:buAutoNum type="arabicPeriod"/>
            </a:pPr>
            <a:r>
              <a:rPr lang="en-AU" dirty="0">
                <a:solidFill>
                  <a:prstClr val="black"/>
                </a:solidFill>
                <a:latin typeface="Rockwell"/>
                <a:cs typeface="Rockwell"/>
              </a:rPr>
              <a:t>Check that the results support causal attribution</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Compare results to the counterfactual</a:t>
            </a:r>
            <a:endParaRPr lang="en-GB" dirty="0">
              <a:solidFill>
                <a:prstClr val="black"/>
              </a:solidFill>
              <a:latin typeface="Rockwell"/>
              <a:cs typeface="Rockwell"/>
            </a:endParaRPr>
          </a:p>
          <a:p>
            <a:pPr marL="342900" indent="-342900">
              <a:spcBef>
                <a:spcPts val="300"/>
              </a:spcBef>
              <a:buFont typeface="+mj-lt"/>
              <a:buAutoNum type="arabicPeriod"/>
            </a:pPr>
            <a:r>
              <a:rPr lang="en-AU" dirty="0">
                <a:solidFill>
                  <a:prstClr val="black"/>
                </a:solidFill>
                <a:latin typeface="Rockwell"/>
                <a:cs typeface="Rockwell"/>
              </a:rPr>
              <a:t>Investigate possible alternative explanations</a:t>
            </a:r>
            <a:endParaRPr lang="en-GB" dirty="0">
              <a:solidFill>
                <a:prstClr val="black"/>
              </a:solidFill>
              <a:latin typeface="Rockwell"/>
              <a:cs typeface="Rockwell"/>
            </a:endParaRPr>
          </a:p>
        </p:txBody>
      </p:sp>
    </p:spTree>
    <p:extLst>
      <p:ext uri="{BB962C8B-B14F-4D97-AF65-F5344CB8AC3E}">
        <p14:creationId xmlns:p14="http://schemas.microsoft.com/office/powerpoint/2010/main" val="374679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arn\Google Drive\Better Evaluation\Events\AEA Coffee break webinars 2013\syn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hearn\Google Drive\Better Evaluation\Events\AEA Coffee break webinars 2013\syn - labelled.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1752600"/>
            <a:ext cx="9144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lang="en-AU" dirty="0"/>
              <a:t>SYNTHESIZE data from one or more evaluations</a:t>
            </a:r>
            <a:endParaRPr kumimoji="0" lang="en-AU" sz="3600" b="1" i="0" u="none" strike="noStrike" kern="1200" cap="none" spc="0" normalizeH="0" baseline="0" noProof="0" dirty="0">
              <a:ln>
                <a:noFill/>
              </a:ln>
              <a:solidFill>
                <a:sysClr val="window" lastClr="FFFFFF"/>
              </a:solidFill>
              <a:effectLst/>
              <a:uLnTx/>
              <a:uFillTx/>
              <a:latin typeface="Rockwell" pitchFamily="18" charset="0"/>
            </a:endParaRPr>
          </a:p>
        </p:txBody>
      </p:sp>
    </p:spTree>
    <p:extLst>
      <p:ext uri="{BB962C8B-B14F-4D97-AF65-F5344CB8AC3E}">
        <p14:creationId xmlns:p14="http://schemas.microsoft.com/office/powerpoint/2010/main" val="140529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loud Callout 4"/>
          <p:cNvSpPr/>
          <p:nvPr/>
        </p:nvSpPr>
        <p:spPr>
          <a:xfrm flipH="1">
            <a:off x="0" y="-43545"/>
            <a:ext cx="3390611" cy="1799772"/>
          </a:xfrm>
          <a:prstGeom prst="cloudCallout">
            <a:avLst>
              <a:gd name="adj1" fmla="val -72879"/>
              <a:gd name="adj2" fmla="val 20769"/>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prstClr val="white"/>
                </a:solidFill>
              </a:rPr>
              <a:t>Was it good?</a:t>
            </a:r>
            <a:br>
              <a:rPr lang="en-AU" sz="2400" dirty="0">
                <a:solidFill>
                  <a:prstClr val="white"/>
                </a:solidFill>
              </a:rPr>
            </a:br>
            <a:r>
              <a:rPr lang="en-AU" sz="2400" dirty="0">
                <a:solidFill>
                  <a:prstClr val="white"/>
                </a:solidFill>
              </a:rPr>
              <a:t>Did it work?</a:t>
            </a:r>
          </a:p>
          <a:p>
            <a:pPr algn="ctr"/>
            <a:r>
              <a:rPr lang="en-AU" sz="2400" dirty="0">
                <a:solidFill>
                  <a:prstClr val="white"/>
                </a:solidFill>
              </a:rPr>
              <a:t>Was it effective? </a:t>
            </a:r>
          </a:p>
        </p:txBody>
      </p:sp>
      <p:sp>
        <p:nvSpPr>
          <p:cNvPr id="9" name="Cloud Callout 8"/>
          <p:cNvSpPr/>
          <p:nvPr/>
        </p:nvSpPr>
        <p:spPr>
          <a:xfrm flipH="1">
            <a:off x="-566057" y="2220686"/>
            <a:ext cx="3458124" cy="2119085"/>
          </a:xfrm>
          <a:prstGeom prst="cloudCallout">
            <a:avLst>
              <a:gd name="adj1" fmla="val -65570"/>
              <a:gd name="adj2" fmla="val -38742"/>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prstClr val="white"/>
                </a:solidFill>
              </a:rPr>
              <a:t>For whom did it work?</a:t>
            </a:r>
          </a:p>
          <a:p>
            <a:pPr algn="ctr"/>
            <a:r>
              <a:rPr lang="en-AU" sz="2400" dirty="0">
                <a:solidFill>
                  <a:prstClr val="white"/>
                </a:solidFill>
              </a:rPr>
              <a:t>In what ways did it work?</a:t>
            </a:r>
          </a:p>
        </p:txBody>
      </p:sp>
      <p:sp>
        <p:nvSpPr>
          <p:cNvPr id="10" name="Cloud Callout 9"/>
          <p:cNvSpPr/>
          <p:nvPr/>
        </p:nvSpPr>
        <p:spPr>
          <a:xfrm flipH="1">
            <a:off x="-566058" y="4470401"/>
            <a:ext cx="5123543" cy="2492308"/>
          </a:xfrm>
          <a:prstGeom prst="cloudCallout">
            <a:avLst>
              <a:gd name="adj1" fmla="val -50311"/>
              <a:gd name="adj2" fmla="val -67768"/>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prstClr val="white"/>
                </a:solidFill>
              </a:rPr>
              <a:t>Was it value for money?</a:t>
            </a:r>
          </a:p>
          <a:p>
            <a:pPr algn="ctr"/>
            <a:r>
              <a:rPr lang="en-AU" sz="2400" dirty="0">
                <a:solidFill>
                  <a:prstClr val="white"/>
                </a:solidFill>
              </a:rPr>
              <a:t>Was it cost-effective?</a:t>
            </a:r>
          </a:p>
          <a:p>
            <a:pPr algn="ctr"/>
            <a:r>
              <a:rPr lang="en-AU" sz="2400" dirty="0">
                <a:solidFill>
                  <a:prstClr val="white"/>
                </a:solidFill>
              </a:rPr>
              <a:t>Did it succeed in terms of the Triple Bottom Line? </a:t>
            </a:r>
          </a:p>
        </p:txBody>
      </p:sp>
    </p:spTree>
    <p:extLst>
      <p:ext uri="{BB962C8B-B14F-4D97-AF65-F5344CB8AC3E}">
        <p14:creationId xmlns:p14="http://schemas.microsoft.com/office/powerpoint/2010/main" val="14981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eaLnBrk="0" hangingPunct="0">
              <a:defRPr sz="1000">
                <a:solidFill>
                  <a:schemeClr val="bg1"/>
                </a:solidFill>
                <a:latin typeface="Arial" charset="0"/>
                <a:cs typeface="Arial" charset="0"/>
              </a:defRPr>
            </a:lvl1pPr>
            <a:lvl2pPr marL="742950" indent="-285750" eaLnBrk="0" hangingPunct="0">
              <a:defRPr sz="1000">
                <a:solidFill>
                  <a:schemeClr val="bg1"/>
                </a:solidFill>
                <a:latin typeface="Arial" charset="0"/>
                <a:cs typeface="Arial" charset="0"/>
              </a:defRPr>
            </a:lvl2pPr>
            <a:lvl3pPr marL="1143000" indent="-228600" eaLnBrk="0" hangingPunct="0">
              <a:defRPr sz="1000">
                <a:solidFill>
                  <a:schemeClr val="bg1"/>
                </a:solidFill>
                <a:latin typeface="Arial" charset="0"/>
                <a:cs typeface="Arial" charset="0"/>
              </a:defRPr>
            </a:lvl3pPr>
            <a:lvl4pPr marL="1600200" indent="-228600" eaLnBrk="0" hangingPunct="0">
              <a:defRPr sz="1000">
                <a:solidFill>
                  <a:schemeClr val="bg1"/>
                </a:solidFill>
                <a:latin typeface="Arial" charset="0"/>
                <a:cs typeface="Arial" charset="0"/>
              </a:defRPr>
            </a:lvl4pPr>
            <a:lvl5pPr marL="2057400" indent="-228600" eaLnBrk="0" hangingPunct="0">
              <a:defRPr sz="1000">
                <a:solidFill>
                  <a:schemeClr val="bg1"/>
                </a:solidFill>
                <a:latin typeface="Arial" charset="0"/>
                <a:cs typeface="Arial" charset="0"/>
              </a:defRPr>
            </a:lvl5pPr>
            <a:lvl6pPr marL="2514600" indent="-228600" algn="ctr" eaLnBrk="0" fontAlgn="b" hangingPunct="0">
              <a:spcBef>
                <a:spcPct val="0"/>
              </a:spcBef>
              <a:spcAft>
                <a:spcPct val="0"/>
              </a:spcAft>
              <a:defRPr sz="1000">
                <a:solidFill>
                  <a:schemeClr val="bg1"/>
                </a:solidFill>
                <a:latin typeface="Arial" charset="0"/>
                <a:cs typeface="Arial" charset="0"/>
              </a:defRPr>
            </a:lvl6pPr>
            <a:lvl7pPr marL="2971800" indent="-228600" algn="ctr" eaLnBrk="0" fontAlgn="b" hangingPunct="0">
              <a:spcBef>
                <a:spcPct val="0"/>
              </a:spcBef>
              <a:spcAft>
                <a:spcPct val="0"/>
              </a:spcAft>
              <a:defRPr sz="1000">
                <a:solidFill>
                  <a:schemeClr val="bg1"/>
                </a:solidFill>
                <a:latin typeface="Arial" charset="0"/>
                <a:cs typeface="Arial" charset="0"/>
              </a:defRPr>
            </a:lvl7pPr>
            <a:lvl8pPr marL="3429000" indent="-228600" algn="ctr" eaLnBrk="0" fontAlgn="b" hangingPunct="0">
              <a:spcBef>
                <a:spcPct val="0"/>
              </a:spcBef>
              <a:spcAft>
                <a:spcPct val="0"/>
              </a:spcAft>
              <a:defRPr sz="1000">
                <a:solidFill>
                  <a:schemeClr val="bg1"/>
                </a:solidFill>
                <a:latin typeface="Arial" charset="0"/>
                <a:cs typeface="Arial" charset="0"/>
              </a:defRPr>
            </a:lvl8pPr>
            <a:lvl9pPr marL="3886200" indent="-228600" algn="ctr" eaLnBrk="0" fontAlgn="b" hangingPunct="0">
              <a:spcBef>
                <a:spcPct val="0"/>
              </a:spcBef>
              <a:spcAft>
                <a:spcPct val="0"/>
              </a:spcAft>
              <a:defRPr sz="1000">
                <a:solidFill>
                  <a:schemeClr val="bg1"/>
                </a:solidFill>
                <a:latin typeface="Arial" charset="0"/>
                <a:cs typeface="Arial" charset="0"/>
              </a:defRPr>
            </a:lvl9pPr>
          </a:lstStyle>
          <a:p>
            <a:pPr eaLnBrk="1" hangingPunct="1"/>
            <a:fld id="{910C9D3D-8160-43BD-9A6A-B55802A2018E}" type="slidenum">
              <a:rPr lang="en-AU" sz="1100" smtClean="0"/>
              <a:pPr eaLnBrk="1" hangingPunct="1"/>
              <a:t>24</a:t>
            </a:fld>
            <a:endParaRPr lang="en-AU" sz="1100"/>
          </a:p>
        </p:txBody>
      </p:sp>
      <p:sp>
        <p:nvSpPr>
          <p:cNvPr id="13315" name="Rectangle 2"/>
          <p:cNvSpPr>
            <a:spLocks noGrp="1" noChangeArrowheads="1"/>
          </p:cNvSpPr>
          <p:nvPr>
            <p:ph type="title"/>
          </p:nvPr>
        </p:nvSpPr>
        <p:spPr>
          <a:xfrm>
            <a:off x="381000" y="274638"/>
            <a:ext cx="8613710" cy="922337"/>
          </a:xfrm>
        </p:spPr>
        <p:txBody>
          <a:bodyPr>
            <a:normAutofit fontScale="90000"/>
          </a:bodyPr>
          <a:lstStyle/>
          <a:p>
            <a:pPr eaLnBrk="1" hangingPunct="1"/>
            <a:r>
              <a:rPr lang="en-US" sz="3200" b="1" dirty="0">
                <a:latin typeface="Rockwell" panose="02060603020205020403" pitchFamily="18" charset="0"/>
              </a:rPr>
              <a:t>How do we synthesize diverse evidence about performance?</a:t>
            </a:r>
          </a:p>
        </p:txBody>
      </p:sp>
      <p:graphicFrame>
        <p:nvGraphicFramePr>
          <p:cNvPr id="379948" name="Group 44"/>
          <p:cNvGraphicFramePr>
            <a:graphicFrameLocks noGrp="1"/>
          </p:cNvGraphicFramePr>
          <p:nvPr>
            <p:ph idx="1"/>
            <p:extLst>
              <p:ext uri="{D42A27DB-BD31-4B8C-83A1-F6EECF244321}">
                <p14:modId xmlns:p14="http://schemas.microsoft.com/office/powerpoint/2010/main" val="4049014128"/>
              </p:ext>
            </p:extLst>
          </p:nvPr>
        </p:nvGraphicFramePr>
        <p:xfrm>
          <a:off x="1074472" y="1503363"/>
          <a:ext cx="6995057" cy="5053330"/>
        </p:xfrm>
        <a:graphic>
          <a:graphicData uri="http://schemas.openxmlformats.org/drawingml/2006/table">
            <a:tbl>
              <a:tblPr/>
              <a:tblGrid>
                <a:gridCol w="2156657">
                  <a:extLst>
                    <a:ext uri="{9D8B030D-6E8A-4147-A177-3AD203B41FA5}">
                      <a16:colId xmlns:a16="http://schemas.microsoft.com/office/drawing/2014/main" val="20000"/>
                    </a:ext>
                  </a:extLst>
                </a:gridCol>
                <a:gridCol w="1209600">
                  <a:extLst>
                    <a:ext uri="{9D8B030D-6E8A-4147-A177-3AD203B41FA5}">
                      <a16:colId xmlns:a16="http://schemas.microsoft.com/office/drawing/2014/main" val="20001"/>
                    </a:ext>
                  </a:extLst>
                </a:gridCol>
                <a:gridCol w="1209600">
                  <a:extLst>
                    <a:ext uri="{9D8B030D-6E8A-4147-A177-3AD203B41FA5}">
                      <a16:colId xmlns:a16="http://schemas.microsoft.com/office/drawing/2014/main" val="20002"/>
                    </a:ext>
                  </a:extLst>
                </a:gridCol>
                <a:gridCol w="1209600">
                  <a:extLst>
                    <a:ext uri="{9D8B030D-6E8A-4147-A177-3AD203B41FA5}">
                      <a16:colId xmlns:a16="http://schemas.microsoft.com/office/drawing/2014/main" val="20003"/>
                    </a:ext>
                  </a:extLst>
                </a:gridCol>
                <a:gridCol w="1209600">
                  <a:extLst>
                    <a:ext uri="{9D8B030D-6E8A-4147-A177-3AD203B41FA5}">
                      <a16:colId xmlns:a16="http://schemas.microsoft.com/office/drawing/2014/main" val="20004"/>
                    </a:ext>
                  </a:extLst>
                </a:gridCol>
              </a:tblGrid>
              <a:tr h="1216025">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2000" b="1" i="0" u="none" strike="noStrike" cap="none" normalizeH="0" baseline="0" dirty="0">
                          <a:ln>
                            <a:noFill/>
                          </a:ln>
                          <a:solidFill>
                            <a:schemeClr val="tx1"/>
                          </a:solidFill>
                          <a:effectLst/>
                          <a:latin typeface="Arial" charset="0"/>
                          <a:cs typeface="Arial" charset="0"/>
                        </a:rPr>
                        <a:t>All </a:t>
                      </a:r>
                      <a:r>
                        <a:rPr kumimoji="0" lang="en-US" sz="2000" b="0" i="0" u="none" strike="noStrike" cap="none" normalizeH="0" baseline="0" dirty="0">
                          <a:ln>
                            <a:noFill/>
                          </a:ln>
                          <a:solidFill>
                            <a:schemeClr val="tx1"/>
                          </a:solidFill>
                          <a:effectLst/>
                          <a:latin typeface="Arial" charset="0"/>
                          <a:cs typeface="Arial" charset="0"/>
                        </a:rPr>
                        <a:t>intended impacts achieved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135000"/>
                        </a:spcBef>
                        <a:spcAft>
                          <a:spcPct val="0"/>
                        </a:spcAft>
                        <a:buClr>
                          <a:srgbClr val="887E6E"/>
                        </a:buClr>
                        <a:buSzTx/>
                        <a:buFontTx/>
                        <a:buNone/>
                        <a:tabLst/>
                      </a:pPr>
                      <a:r>
                        <a:rPr kumimoji="0" lang="en-US" sz="28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28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3200" b="0" i="0" u="none" strike="noStrike" kern="1200" cap="none" normalizeH="0" baseline="0" dirty="0">
                          <a:ln>
                            <a:noFill/>
                          </a:ln>
                          <a:solidFill>
                            <a:schemeClr val="tx1"/>
                          </a:solidFill>
                          <a:effectLst/>
                          <a:latin typeface="Arial" charset="0"/>
                          <a:ea typeface="+mn-ea"/>
                          <a:cs typeface="Arial" charset="0"/>
                          <a:sym typeface="Wingdings" pitchFamily="2" charset="2"/>
                        </a:rPr>
                        <a:t></a:t>
                      </a:r>
                    </a:p>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1217613">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2000" b="1" i="0" u="none" strike="noStrike" cap="none" normalizeH="0" baseline="0" dirty="0">
                          <a:ln>
                            <a:noFill/>
                          </a:ln>
                          <a:solidFill>
                            <a:schemeClr val="tx1"/>
                          </a:solidFill>
                          <a:effectLst/>
                          <a:latin typeface="Arial" charset="0"/>
                          <a:cs typeface="Arial" charset="0"/>
                        </a:rPr>
                        <a:t>Some</a:t>
                      </a:r>
                      <a:r>
                        <a:rPr kumimoji="0" lang="en-US" sz="2000" b="0" i="0" u="none" strike="noStrike" cap="none" normalizeH="0" baseline="0" dirty="0">
                          <a:ln>
                            <a:noFill/>
                          </a:ln>
                          <a:solidFill>
                            <a:schemeClr val="tx1"/>
                          </a:solidFill>
                          <a:effectLst/>
                          <a:latin typeface="Arial" charset="0"/>
                          <a:cs typeface="Arial" charset="0"/>
                        </a:rPr>
                        <a:t> intended impacts achieved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2800" b="0" i="0" u="none" strike="noStrike" cap="none" normalizeH="0" baseline="0" dirty="0">
                        <a:ln>
                          <a:noFill/>
                        </a:ln>
                        <a:solidFill>
                          <a:schemeClr val="tx1"/>
                        </a:solidFill>
                        <a:effectLst/>
                        <a:latin typeface="Arial" charset="0"/>
                        <a:cs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3200" b="0" i="0" u="none" strike="noStrike" cap="none" normalizeH="0" baseline="0" dirty="0">
                        <a:ln>
                          <a:noFill/>
                        </a:ln>
                        <a:solidFill>
                          <a:schemeClr val="tx1"/>
                        </a:solidFill>
                        <a:effectLst/>
                        <a:latin typeface="Arial" charset="0"/>
                        <a:cs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1216025">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2000" b="0" i="0" u="none" strike="noStrike" cap="none" normalizeH="0" baseline="0" dirty="0">
                          <a:ln>
                            <a:noFill/>
                          </a:ln>
                          <a:solidFill>
                            <a:schemeClr val="tx1"/>
                          </a:solidFill>
                          <a:effectLst/>
                          <a:latin typeface="Arial" charset="0"/>
                          <a:cs typeface="Arial" charset="0"/>
                        </a:rPr>
                        <a:t>No </a:t>
                      </a:r>
                      <a:r>
                        <a:rPr kumimoji="0" lang="en-US" sz="2000" b="1" i="0" u="none" strike="noStrike" cap="none" normalizeH="0" baseline="0" dirty="0">
                          <a:ln>
                            <a:noFill/>
                          </a:ln>
                          <a:solidFill>
                            <a:schemeClr val="tx1"/>
                          </a:solidFill>
                          <a:effectLst/>
                          <a:latin typeface="Arial" charset="0"/>
                          <a:cs typeface="Arial" charset="0"/>
                        </a:rPr>
                        <a:t>negative</a:t>
                      </a:r>
                      <a:r>
                        <a:rPr kumimoji="0" lang="en-US" sz="2000" b="0" i="0" u="none" strike="noStrike" cap="none" normalizeH="0" baseline="0" dirty="0">
                          <a:ln>
                            <a:noFill/>
                          </a:ln>
                          <a:solidFill>
                            <a:schemeClr val="tx1"/>
                          </a:solidFill>
                          <a:effectLst/>
                          <a:latin typeface="Arial" charset="0"/>
                          <a:cs typeface="Arial" charset="0"/>
                        </a:rPr>
                        <a:t> impacts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3200" b="0" i="0" u="none" strike="noStrike" cap="none" normalizeH="0" baseline="0" dirty="0">
                          <a:ln>
                            <a:noFill/>
                          </a:ln>
                          <a:solidFill>
                            <a:schemeClr val="tx1"/>
                          </a:solidFill>
                          <a:effectLst/>
                          <a:latin typeface="Arial" charset="0"/>
                          <a:cs typeface="Arial" charset="0"/>
                          <a:sym typeface="Wingdings" pitchFamily="2" charset="2"/>
                        </a:rPr>
                        <a:t></a:t>
                      </a:r>
                    </a:p>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3200" b="0" i="0" u="none" strike="noStrike" cap="none" normalizeH="0" baseline="0" dirty="0">
                        <a:ln>
                          <a:noFill/>
                        </a:ln>
                        <a:solidFill>
                          <a:schemeClr val="tx1"/>
                        </a:solidFill>
                        <a:effectLst/>
                        <a:latin typeface="Arial" charset="0"/>
                        <a:cs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defRPr/>
                      </a:pPr>
                      <a:r>
                        <a:rPr kumimoji="0" lang="en-US" sz="2800" b="0" i="0" u="none" strike="noStrike" cap="none" normalizeH="0" baseline="0" dirty="0">
                          <a:ln>
                            <a:noFill/>
                          </a:ln>
                          <a:solidFill>
                            <a:schemeClr val="tx1"/>
                          </a:solidFill>
                          <a:effectLst/>
                          <a:latin typeface="Arial" charset="0"/>
                          <a:cs typeface="Arial" charset="0"/>
                          <a:sym typeface="Wingdings" pitchFamily="2" charset="2"/>
                        </a:rPr>
                        <a:t></a:t>
                      </a:r>
                    </a:p>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2800" b="0" i="0" u="none" strike="noStrike" cap="none" normalizeH="0" baseline="0" dirty="0">
                        <a:ln>
                          <a:noFill/>
                        </a:ln>
                        <a:solidFill>
                          <a:schemeClr val="tx1"/>
                        </a:solidFill>
                        <a:effectLst/>
                        <a:latin typeface="Arial" charset="0"/>
                        <a:cs typeface="Arial" charset="0"/>
                        <a:sym typeface="Wingdings"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2"/>
                  </a:ext>
                </a:extLst>
              </a:tr>
              <a:tr h="1216025">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2000" b="0" i="0" u="none" strike="noStrike" cap="none" normalizeH="0" baseline="0" dirty="0">
                          <a:ln>
                            <a:noFill/>
                          </a:ln>
                          <a:solidFill>
                            <a:schemeClr val="tx1"/>
                          </a:solidFill>
                          <a:effectLst/>
                          <a:latin typeface="Arial" charset="0"/>
                          <a:cs typeface="Arial" charset="0"/>
                        </a:rPr>
                        <a:t>Overall synthesis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1600" b="1" i="0" u="none" strike="noStrike" cap="none" normalizeH="0" baseline="0" dirty="0">
                          <a:ln>
                            <a:noFill/>
                          </a:ln>
                          <a:solidFill>
                            <a:schemeClr val="tx1"/>
                          </a:solidFill>
                          <a:effectLst/>
                          <a:latin typeface="Arial" charset="0"/>
                          <a:cs typeface="Arial" charset="0"/>
                        </a:rPr>
                        <a:t>GOOD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1600" b="1"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50000"/>
                        </a:spcBef>
                        <a:spcAft>
                          <a:spcPct val="0"/>
                        </a:spcAft>
                        <a:buClr>
                          <a:srgbClr val="887E6E"/>
                        </a:buClr>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1600" b="1" i="0" u="none" strike="noStrike" cap="none" normalizeH="0" baseline="0" dirty="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50000"/>
                        </a:spcBef>
                        <a:spcAft>
                          <a:spcPct val="0"/>
                        </a:spcAft>
                        <a:buClr>
                          <a:srgbClr val="887E6E"/>
                        </a:buClr>
                        <a:buSzTx/>
                        <a:buFontTx/>
                        <a:buNone/>
                        <a:tabLst/>
                      </a:pPr>
                      <a:r>
                        <a:rPr kumimoji="0" lang="en-US" sz="1600" b="1" i="0" u="none" strike="noStrike" cap="none" normalizeH="0" baseline="0" dirty="0">
                          <a:ln>
                            <a:noFill/>
                          </a:ln>
                          <a:solidFill>
                            <a:schemeClr val="tx1"/>
                          </a:solidFill>
                          <a:effectLst/>
                          <a:latin typeface="Arial" charset="0"/>
                          <a:cs typeface="Arial" charset="0"/>
                        </a:rPr>
                        <a:t>BAD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pic>
        <p:nvPicPr>
          <p:cNvPr id="2" name="Picture 1"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7571" y="369277"/>
            <a:ext cx="4284784" cy="6049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0158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1772816"/>
            <a:ext cx="3240360" cy="1554272"/>
          </a:xfrm>
          <a:prstGeom prst="rect">
            <a:avLst/>
          </a:prstGeom>
          <a:noFill/>
        </p:spPr>
        <p:txBody>
          <a:bodyPr wrap="square" rtlCol="0">
            <a:spAutoFit/>
          </a:bodyPr>
          <a:lstStyle/>
          <a:p>
            <a:pPr marL="514350" indent="-514350">
              <a:spcBef>
                <a:spcPts val="300"/>
              </a:spcBef>
              <a:buFont typeface="+mj-lt"/>
              <a:buAutoNum type="arabicPeriod"/>
            </a:pPr>
            <a:r>
              <a:rPr lang="en-AU" dirty="0">
                <a:solidFill>
                  <a:prstClr val="black"/>
                </a:solidFill>
                <a:latin typeface="Rockwell"/>
                <a:cs typeface="Rockwell"/>
              </a:rPr>
              <a:t>Synthesize data from a single evaluation</a:t>
            </a:r>
            <a:endParaRPr lang="en-GB" dirty="0">
              <a:solidFill>
                <a:prstClr val="black"/>
              </a:solidFill>
              <a:latin typeface="Rockwell"/>
              <a:cs typeface="Rockwell"/>
            </a:endParaRPr>
          </a:p>
          <a:p>
            <a:pPr marL="514350" indent="-514350">
              <a:spcBef>
                <a:spcPts val="300"/>
              </a:spcBef>
              <a:buFont typeface="+mj-lt"/>
              <a:buAutoNum type="arabicPeriod"/>
            </a:pPr>
            <a:r>
              <a:rPr lang="en-AU" dirty="0">
                <a:solidFill>
                  <a:prstClr val="black"/>
                </a:solidFill>
                <a:latin typeface="Rockwell"/>
                <a:cs typeface="Rockwell"/>
              </a:rPr>
              <a:t>Synthesize data across evaluations</a:t>
            </a:r>
            <a:endParaRPr lang="en-GB" dirty="0">
              <a:solidFill>
                <a:prstClr val="black"/>
              </a:solidFill>
              <a:latin typeface="Rockwell"/>
              <a:cs typeface="Rockwell"/>
            </a:endParaRPr>
          </a:p>
          <a:p>
            <a:pPr marL="514350" indent="-514350">
              <a:spcBef>
                <a:spcPts val="300"/>
              </a:spcBef>
              <a:buFont typeface="+mj-lt"/>
              <a:buAutoNum type="arabicPeriod"/>
            </a:pPr>
            <a:r>
              <a:rPr lang="en-AU" dirty="0">
                <a:solidFill>
                  <a:prstClr val="black"/>
                </a:solidFill>
                <a:latin typeface="Rockwell"/>
                <a:cs typeface="Rockwell"/>
              </a:rPr>
              <a:t>Generalize findings</a:t>
            </a:r>
            <a:endParaRPr lang="en-GB" dirty="0">
              <a:solidFill>
                <a:prstClr val="black"/>
              </a:solidFill>
              <a:latin typeface="Rockwell"/>
              <a:cs typeface="Rockwell"/>
            </a:endParaRPr>
          </a:p>
        </p:txBody>
      </p:sp>
    </p:spTree>
    <p:extLst>
      <p:ext uri="{BB962C8B-B14F-4D97-AF65-F5344CB8AC3E}">
        <p14:creationId xmlns:p14="http://schemas.microsoft.com/office/powerpoint/2010/main" val="45735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arn\Google Drive\Better Evaluation\Events\AEA Coffee break webinars 2013\rs - labelled.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shearn\Google Drive\Better Evaluation\Events\AEA Coffee break webinars 2013\rs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762125"/>
            <a:ext cx="9144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lang="en-AU" dirty="0"/>
              <a:t>REPORT and SUPPORT USE of findings</a:t>
            </a:r>
            <a:endParaRPr kumimoji="0" lang="en-AU" sz="3600" b="1" i="0" u="none" strike="noStrike" kern="1200" cap="none" spc="0" normalizeH="0" baseline="0" noProof="0" dirty="0">
              <a:ln>
                <a:noFill/>
              </a:ln>
              <a:solidFill>
                <a:sysClr val="window" lastClr="FFFFFF"/>
              </a:solidFill>
              <a:effectLst/>
              <a:uLnTx/>
              <a:uFillTx/>
              <a:latin typeface="Rockwell" pitchFamily="18" charset="0"/>
            </a:endParaRPr>
          </a:p>
        </p:txBody>
      </p:sp>
    </p:spTree>
    <p:extLst>
      <p:ext uri="{BB962C8B-B14F-4D97-AF65-F5344CB8AC3E}">
        <p14:creationId xmlns:p14="http://schemas.microsoft.com/office/powerpoint/2010/main" val="230009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7208" y="-153192"/>
            <a:ext cx="5763986" cy="712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297386" y="719846"/>
            <a:ext cx="3048929" cy="2689708"/>
          </a:xfrm>
          <a:prstGeom prst="wedgeRoundRectCallout">
            <a:avLst>
              <a:gd name="adj1" fmla="val 70324"/>
              <a:gd name="adj2" fmla="val 2032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can honestly say that not a day goes by when we don’t use those evaluations in one way or another</a:t>
            </a:r>
          </a:p>
        </p:txBody>
      </p:sp>
    </p:spTree>
    <p:extLst>
      <p:ext uri="{BB962C8B-B14F-4D97-AF65-F5344CB8AC3E}">
        <p14:creationId xmlns:p14="http://schemas.microsoft.com/office/powerpoint/2010/main" val="408453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1772816"/>
            <a:ext cx="3240360" cy="2185214"/>
          </a:xfrm>
          <a:prstGeom prst="rect">
            <a:avLst/>
          </a:prstGeom>
          <a:noFill/>
        </p:spPr>
        <p:txBody>
          <a:bodyPr wrap="square" rtlCol="0">
            <a:spAutoFit/>
          </a:bodyPr>
          <a:lstStyle/>
          <a:p>
            <a:pPr marL="357188" indent="-357188">
              <a:spcBef>
                <a:spcPts val="300"/>
              </a:spcBef>
              <a:buFont typeface="+mj-lt"/>
              <a:buAutoNum type="arabicPeriod"/>
            </a:pPr>
            <a:r>
              <a:rPr lang="en-AU" dirty="0">
                <a:solidFill>
                  <a:prstClr val="black"/>
                </a:solidFill>
                <a:latin typeface="Rockwell"/>
                <a:cs typeface="Rockwell"/>
              </a:rPr>
              <a:t>Identify reporting requirements</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Develop reporting media</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Ensure accessibility</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Develop recommendations</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Support use</a:t>
            </a:r>
            <a:endParaRPr lang="en-GB" dirty="0">
              <a:solidFill>
                <a:prstClr val="black"/>
              </a:solidFill>
              <a:latin typeface="Rockwell"/>
              <a:cs typeface="Rockwell"/>
            </a:endParaRPr>
          </a:p>
        </p:txBody>
      </p:sp>
    </p:spTree>
    <p:extLst>
      <p:ext uri="{BB962C8B-B14F-4D97-AF65-F5344CB8AC3E}">
        <p14:creationId xmlns:p14="http://schemas.microsoft.com/office/powerpoint/2010/main" val="68259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economist.com/sites/default/files/cf_images/20071222/5107CR3B.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36190" y="182882"/>
            <a:ext cx="6144768" cy="6772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economist.com/sites/default/files/cf_images/20071222/5107CR3B.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56029" y="182882"/>
            <a:ext cx="4352545" cy="8595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economist.com/sites/default/files/cf_images/20071222/5107CR3B.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917011" y="5888736"/>
            <a:ext cx="3226990" cy="731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18288"/>
            <a:ext cx="9144000" cy="6858000"/>
          </a:xfrm>
          <a:prstGeom prst="rect">
            <a:avLst/>
          </a:prstGeom>
          <a:gradFill flip="none" rotWithShape="1">
            <a:gsLst>
              <a:gs pos="100000">
                <a:schemeClr val="accent4">
                  <a:lumMod val="40000"/>
                  <a:lumOff val="60000"/>
                  <a:alpha val="18000"/>
                </a:schemeClr>
              </a:gs>
              <a:gs pos="4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350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farm4.staticflickr.com/3218/3080015195_345403a152_o.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0" y="1"/>
            <a:ext cx="9252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250" y="533400"/>
            <a:ext cx="8134350" cy="1200329"/>
          </a:xfrm>
          <a:prstGeom prst="rect">
            <a:avLst/>
          </a:prstGeom>
          <a:solidFill>
            <a:srgbClr val="FFFFFF">
              <a:alpha val="80000"/>
            </a:srgbClr>
          </a:solidFill>
        </p:spPr>
        <p:txBody>
          <a:bodyPr wrap="square" rtlCol="0">
            <a:spAutoFit/>
          </a:bodyPr>
          <a:lstStyle/>
          <a:p>
            <a:r>
              <a:rPr lang="en-GB" sz="3600" dirty="0">
                <a:solidFill>
                  <a:schemeClr val="tx1">
                    <a:lumMod val="75000"/>
                  </a:schemeClr>
                </a:solidFill>
              </a:rPr>
              <a:t>What are the challenges of evaluating complex interventions?</a:t>
            </a:r>
          </a:p>
        </p:txBody>
      </p:sp>
      <p:sp>
        <p:nvSpPr>
          <p:cNvPr id="13" name="TextBox 12"/>
          <p:cNvSpPr txBox="1"/>
          <p:nvPr/>
        </p:nvSpPr>
        <p:spPr>
          <a:xfrm>
            <a:off x="914399" y="2228850"/>
            <a:ext cx="6940447" cy="523220"/>
          </a:xfrm>
          <a:prstGeom prst="rect">
            <a:avLst/>
          </a:prstGeom>
          <a:solidFill>
            <a:srgbClr val="FFFFFF">
              <a:alpha val="80000"/>
            </a:srgbClr>
          </a:solidFill>
        </p:spPr>
        <p:txBody>
          <a:bodyPr wrap="square" rtlCol="0">
            <a:spAutoFit/>
          </a:bodyPr>
          <a:lstStyle/>
          <a:p>
            <a:r>
              <a:rPr lang="en-GB" sz="2800" dirty="0">
                <a:solidFill>
                  <a:schemeClr val="tx1">
                    <a:lumMod val="75000"/>
                  </a:schemeClr>
                </a:solidFill>
              </a:rPr>
              <a:t>Describing what is being implemented</a:t>
            </a:r>
          </a:p>
        </p:txBody>
      </p:sp>
      <p:sp>
        <p:nvSpPr>
          <p:cNvPr id="14" name="TextBox 13"/>
          <p:cNvSpPr txBox="1"/>
          <p:nvPr/>
        </p:nvSpPr>
        <p:spPr>
          <a:xfrm>
            <a:off x="914399" y="3167390"/>
            <a:ext cx="4895851" cy="523220"/>
          </a:xfrm>
          <a:prstGeom prst="rect">
            <a:avLst/>
          </a:prstGeom>
          <a:solidFill>
            <a:srgbClr val="FFFFFF">
              <a:alpha val="80000"/>
            </a:srgbClr>
          </a:solidFill>
        </p:spPr>
        <p:txBody>
          <a:bodyPr wrap="square" rtlCol="0">
            <a:spAutoFit/>
          </a:bodyPr>
          <a:lstStyle/>
          <a:p>
            <a:r>
              <a:rPr lang="en-GB" sz="2800" dirty="0">
                <a:solidFill>
                  <a:schemeClr val="tx1">
                    <a:lumMod val="75000"/>
                  </a:schemeClr>
                </a:solidFill>
              </a:rPr>
              <a:t>Getting data about impacts</a:t>
            </a:r>
          </a:p>
        </p:txBody>
      </p:sp>
      <p:sp>
        <p:nvSpPr>
          <p:cNvPr id="15" name="TextBox 14"/>
          <p:cNvSpPr txBox="1"/>
          <p:nvPr/>
        </p:nvSpPr>
        <p:spPr>
          <a:xfrm>
            <a:off x="914395" y="4091970"/>
            <a:ext cx="8064713" cy="523220"/>
          </a:xfrm>
          <a:prstGeom prst="rect">
            <a:avLst/>
          </a:prstGeom>
          <a:solidFill>
            <a:srgbClr val="FFFFFF">
              <a:alpha val="80000"/>
            </a:srgbClr>
          </a:solidFill>
        </p:spPr>
        <p:txBody>
          <a:bodyPr wrap="square" rtlCol="0">
            <a:spAutoFit/>
          </a:bodyPr>
          <a:lstStyle/>
          <a:p>
            <a:r>
              <a:rPr lang="en-GB" sz="2800" dirty="0">
                <a:solidFill>
                  <a:schemeClr val="tx1">
                    <a:lumMod val="75000"/>
                  </a:schemeClr>
                </a:solidFill>
              </a:rPr>
              <a:t>Attributing impacts to a particular programme</a:t>
            </a:r>
          </a:p>
        </p:txBody>
      </p:sp>
      <p:sp>
        <p:nvSpPr>
          <p:cNvPr id="18" name="Text Box 1028"/>
          <p:cNvSpPr txBox="1">
            <a:spLocks noChangeArrowheads="1"/>
          </p:cNvSpPr>
          <p:nvPr/>
        </p:nvSpPr>
        <p:spPr bwMode="auto">
          <a:xfrm>
            <a:off x="3052439" y="6550224"/>
            <a:ext cx="61198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b="1" u="sng">
                <a:solidFill>
                  <a:schemeClr val="tx1"/>
                </a:solidFill>
                <a:latin typeface="Arial" pitchFamily="34" charset="0"/>
                <a:ea typeface="ＭＳ Ｐゴシック" pitchFamily="34" charset="-128"/>
              </a:defRPr>
            </a:lvl1pPr>
            <a:lvl2pPr marL="742950" indent="-285750" eaLnBrk="0" hangingPunct="0">
              <a:defRPr sz="1600" b="1" u="sng">
                <a:solidFill>
                  <a:schemeClr val="tx1"/>
                </a:solidFill>
                <a:latin typeface="Arial" pitchFamily="34" charset="0"/>
                <a:ea typeface="ＭＳ Ｐゴシック" pitchFamily="34" charset="-128"/>
              </a:defRPr>
            </a:lvl2pPr>
            <a:lvl3pPr marL="1143000" indent="-228600" eaLnBrk="0" hangingPunct="0">
              <a:defRPr sz="1600" b="1" u="sng">
                <a:solidFill>
                  <a:schemeClr val="tx1"/>
                </a:solidFill>
                <a:latin typeface="Arial" pitchFamily="34" charset="0"/>
                <a:ea typeface="ＭＳ Ｐゴシック" pitchFamily="34" charset="-128"/>
              </a:defRPr>
            </a:lvl3pPr>
            <a:lvl4pPr marL="1600200" indent="-228600" eaLnBrk="0" hangingPunct="0">
              <a:defRPr sz="1600" b="1" u="sng">
                <a:solidFill>
                  <a:schemeClr val="tx1"/>
                </a:solidFill>
                <a:latin typeface="Arial" pitchFamily="34" charset="0"/>
                <a:ea typeface="ＭＳ Ｐゴシック" pitchFamily="34" charset="-128"/>
              </a:defRPr>
            </a:lvl4pPr>
            <a:lvl5pPr marL="2057400" indent="-228600" eaLnBrk="0" hangingPunct="0">
              <a:defRPr sz="1600" b="1"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9pPr>
          </a:lstStyle>
          <a:p>
            <a:pPr algn="r" eaLnBrk="1" hangingPunct="1">
              <a:spcBef>
                <a:spcPct val="50000"/>
              </a:spcBef>
              <a:defRPr/>
            </a:pPr>
            <a:r>
              <a:rPr lang="en-GB" sz="1400" b="0" u="none" dirty="0">
                <a:solidFill>
                  <a:schemeClr val="bg1"/>
                </a:solidFill>
              </a:rPr>
              <a:t>Photo: Les Chatfield  -  http://www.flickr.com/photos/elsie/</a:t>
            </a:r>
            <a:endParaRPr lang="en-US" sz="1400" b="0" u="none" dirty="0">
              <a:solidFill>
                <a:schemeClr val="bg1"/>
              </a:solidFill>
            </a:endParaRPr>
          </a:p>
        </p:txBody>
      </p:sp>
    </p:spTree>
    <p:extLst>
      <p:ext uri="{BB962C8B-B14F-4D97-AF65-F5344CB8AC3E}">
        <p14:creationId xmlns:p14="http://schemas.microsoft.com/office/powerpoint/2010/main" val="12373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hearn\Google Drive\Better Evaluation\Events\AEA Coffee break webinars 2013\manage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762125"/>
            <a:ext cx="9144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lvl="0" algn="ctr"/>
            <a:r>
              <a:rPr lang="en-AU" dirty="0">
                <a:solidFill>
                  <a:schemeClr val="tx1">
                    <a:lumMod val="75000"/>
                    <a:lumOff val="25000"/>
                  </a:schemeClr>
                </a:solidFill>
              </a:rPr>
              <a:t>MANAGE your evaluation</a:t>
            </a:r>
            <a:endParaRPr kumimoji="0" lang="en-AU" sz="3600" b="1" i="0" u="none" strike="noStrike" kern="120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2726513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4282" y="1428735"/>
            <a:ext cx="4429156" cy="4278094"/>
          </a:xfrm>
          <a:prstGeom prst="rect">
            <a:avLst/>
          </a:prstGeom>
          <a:noFill/>
        </p:spPr>
        <p:txBody>
          <a:bodyPr wrap="square" rtlCol="0">
            <a:spAutoFit/>
          </a:bodyPr>
          <a:lstStyle/>
          <a:p>
            <a:pPr marL="357188" indent="-357188">
              <a:spcBef>
                <a:spcPts val="300"/>
              </a:spcBef>
              <a:buFont typeface="+mj-lt"/>
              <a:buAutoNum type="arabicPeriod"/>
            </a:pPr>
            <a:r>
              <a:rPr lang="en-AU" dirty="0">
                <a:solidFill>
                  <a:prstClr val="black"/>
                </a:solidFill>
                <a:latin typeface="Rockwell"/>
                <a:cs typeface="Rockwell"/>
              </a:rPr>
              <a:t>Understand and engage with stakeholders</a:t>
            </a:r>
            <a:r>
              <a:rPr lang="x-none" dirty="0">
                <a:solidFill>
                  <a:prstClr val="black"/>
                </a:solidFill>
                <a:latin typeface="Rockwell"/>
                <a:cs typeface="Rockwell"/>
              </a:rPr>
              <a:t> </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Establish decision making processes</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Decide who will conduct the evaluation</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Determine and secure resources</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Define ethical and quality evaluation standards </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Document management processes and agreements</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Develop evaluation plan or framework</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Review evaluation</a:t>
            </a:r>
            <a:r>
              <a:rPr lang="x-none" dirty="0">
                <a:solidFill>
                  <a:prstClr val="black"/>
                </a:solidFill>
                <a:latin typeface="Rockwell"/>
                <a:cs typeface="Rockwell"/>
              </a:rPr>
              <a:t> </a:t>
            </a:r>
            <a:endParaRPr lang="en-GB" dirty="0">
              <a:solidFill>
                <a:prstClr val="black"/>
              </a:solidFill>
              <a:latin typeface="Rockwell"/>
              <a:cs typeface="Rockwell"/>
            </a:endParaRPr>
          </a:p>
          <a:p>
            <a:pPr marL="357188" indent="-357188">
              <a:spcBef>
                <a:spcPts val="300"/>
              </a:spcBef>
              <a:buFont typeface="+mj-lt"/>
              <a:buAutoNum type="arabicPeriod"/>
            </a:pPr>
            <a:r>
              <a:rPr lang="en-AU" dirty="0">
                <a:solidFill>
                  <a:prstClr val="black"/>
                </a:solidFill>
                <a:latin typeface="Rockwell"/>
                <a:cs typeface="Rockwell"/>
              </a:rPr>
              <a:t>Develop evaluation capacity </a:t>
            </a:r>
            <a:endParaRPr lang="en-GB" dirty="0">
              <a:solidFill>
                <a:prstClr val="black"/>
              </a:solidFill>
              <a:latin typeface="Rockwell"/>
              <a:cs typeface="Rockwell"/>
            </a:endParaRPr>
          </a:p>
        </p:txBody>
      </p:sp>
    </p:spTree>
    <p:extLst>
      <p:ext uri="{BB962C8B-B14F-4D97-AF65-F5344CB8AC3E}">
        <p14:creationId xmlns:p14="http://schemas.microsoft.com/office/powerpoint/2010/main" val="236565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889" y="7574"/>
            <a:ext cx="5420304" cy="6283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491880" y="548680"/>
            <a:ext cx="5382538" cy="6157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89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shearn\Pictures\BetterEval\framework-backgroun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6476" y="2208039"/>
            <a:ext cx="7491046" cy="32038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1572165" y="2168283"/>
            <a:ext cx="2604052" cy="792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00" spc="110" dirty="0">
                <a:solidFill>
                  <a:srgbClr val="212121"/>
                </a:solidFill>
                <a:latin typeface="Rockwell" pitchFamily="18" charset="0"/>
              </a:rPr>
              <a:t>DESCRIBE</a:t>
            </a:r>
            <a:endParaRPr lang="en-GB" sz="2600" spc="110" dirty="0">
              <a:solidFill>
                <a:srgbClr val="212121"/>
              </a:solidFill>
              <a:latin typeface="Rockwell" pitchFamily="18" charset="0"/>
            </a:endParaRPr>
          </a:p>
        </p:txBody>
      </p:sp>
      <p:sp>
        <p:nvSpPr>
          <p:cNvPr id="10" name="Title 3"/>
          <p:cNvSpPr txBox="1">
            <a:spLocks/>
          </p:cNvSpPr>
          <p:nvPr/>
        </p:nvSpPr>
        <p:spPr>
          <a:xfrm>
            <a:off x="1578794" y="2996534"/>
            <a:ext cx="2604052" cy="792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00" spc="110" dirty="0">
                <a:solidFill>
                  <a:srgbClr val="212121"/>
                </a:solidFill>
                <a:latin typeface="Rockwell" pitchFamily="18" charset="0"/>
              </a:rPr>
              <a:t>UNDERSTAND CAUSES</a:t>
            </a:r>
            <a:endParaRPr lang="en-GB" sz="2600" spc="110" dirty="0">
              <a:solidFill>
                <a:srgbClr val="212121"/>
              </a:solidFill>
              <a:latin typeface="Rockwell" pitchFamily="18" charset="0"/>
            </a:endParaRPr>
          </a:p>
        </p:txBody>
      </p:sp>
      <p:sp>
        <p:nvSpPr>
          <p:cNvPr id="11" name="Title 3"/>
          <p:cNvSpPr txBox="1">
            <a:spLocks/>
          </p:cNvSpPr>
          <p:nvPr/>
        </p:nvSpPr>
        <p:spPr>
          <a:xfrm>
            <a:off x="1572166" y="3804908"/>
            <a:ext cx="2604052" cy="792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00" spc="110" dirty="0">
                <a:solidFill>
                  <a:srgbClr val="212121"/>
                </a:solidFill>
                <a:latin typeface="Rockwell" pitchFamily="18" charset="0"/>
              </a:rPr>
              <a:t>SYNTHESIZE</a:t>
            </a:r>
            <a:endParaRPr lang="en-GB" sz="2600" spc="110" dirty="0">
              <a:solidFill>
                <a:srgbClr val="212121"/>
              </a:solidFill>
              <a:latin typeface="Rockwell" pitchFamily="18" charset="0"/>
            </a:endParaRPr>
          </a:p>
        </p:txBody>
      </p:sp>
      <p:sp>
        <p:nvSpPr>
          <p:cNvPr id="12" name="Title 3"/>
          <p:cNvSpPr txBox="1">
            <a:spLocks/>
          </p:cNvSpPr>
          <p:nvPr/>
        </p:nvSpPr>
        <p:spPr>
          <a:xfrm>
            <a:off x="1578793" y="4619916"/>
            <a:ext cx="2604052" cy="792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600" spc="110" dirty="0">
                <a:solidFill>
                  <a:srgbClr val="212121"/>
                </a:solidFill>
                <a:latin typeface="Rockwell" pitchFamily="18" charset="0"/>
              </a:rPr>
              <a:t>REPORT &amp; SUPPORT USE</a:t>
            </a:r>
            <a:endParaRPr lang="en-GB" sz="2600" spc="110" dirty="0">
              <a:solidFill>
                <a:srgbClr val="212121"/>
              </a:solidFill>
              <a:latin typeface="Rockwell" pitchFamily="18" charset="0"/>
            </a:endParaRPr>
          </a:p>
        </p:txBody>
      </p:sp>
      <p:sp>
        <p:nvSpPr>
          <p:cNvPr id="13" name="Rectangle 14"/>
          <p:cNvSpPr>
            <a:spLocks noChangeArrowheads="1"/>
          </p:cNvSpPr>
          <p:nvPr/>
        </p:nvSpPr>
        <p:spPr bwMode="auto">
          <a:xfrm>
            <a:off x="4143089" y="2208039"/>
            <a:ext cx="4174433" cy="756000"/>
          </a:xfrm>
          <a:prstGeom prst="rect">
            <a:avLst/>
          </a:prstGeom>
          <a:noFill/>
          <a:ln w="9525" algn="ctr">
            <a:noFill/>
            <a:round/>
            <a:headEnd/>
            <a:tailEnd/>
          </a:ln>
        </p:spPr>
        <p:txBody>
          <a:bodyPr wrap="square" lIns="91428" tIns="45714" rIns="91428" bIns="45714" anchor="ctr"/>
          <a:lstStyle/>
          <a:p>
            <a:r>
              <a:rPr lang="en-AU" b="1" dirty="0">
                <a:solidFill>
                  <a:srgbClr val="212121"/>
                </a:solidFill>
              </a:rPr>
              <a:t>Descriptive Questions </a:t>
            </a:r>
            <a:r>
              <a:rPr lang="en-AU" dirty="0">
                <a:solidFill>
                  <a:srgbClr val="212121"/>
                </a:solidFill>
              </a:rPr>
              <a:t>– </a:t>
            </a:r>
            <a:r>
              <a:rPr lang="en-AU" dirty="0" err="1">
                <a:solidFill>
                  <a:srgbClr val="212121"/>
                </a:solidFill>
              </a:rPr>
              <a:t>Wa</a:t>
            </a:r>
            <a:r>
              <a:rPr lang="en-GB" dirty="0"/>
              <a:t>s the policy implemented as planned?</a:t>
            </a:r>
            <a:endParaRPr lang="en-AU" dirty="0">
              <a:solidFill>
                <a:srgbClr val="212121"/>
              </a:solidFill>
            </a:endParaRPr>
          </a:p>
        </p:txBody>
      </p:sp>
      <p:sp>
        <p:nvSpPr>
          <p:cNvPr id="14" name="Rectangle 15"/>
          <p:cNvSpPr>
            <a:spLocks noChangeArrowheads="1"/>
          </p:cNvSpPr>
          <p:nvPr/>
        </p:nvSpPr>
        <p:spPr bwMode="auto">
          <a:xfrm>
            <a:off x="4143089" y="3003169"/>
            <a:ext cx="4174433" cy="756000"/>
          </a:xfrm>
          <a:prstGeom prst="rect">
            <a:avLst/>
          </a:prstGeom>
          <a:noFill/>
          <a:ln w="9525" algn="ctr">
            <a:noFill/>
            <a:round/>
            <a:headEnd/>
            <a:tailEnd/>
          </a:ln>
        </p:spPr>
        <p:txBody>
          <a:bodyPr wrap="square" lIns="91428" tIns="45714" rIns="91428" bIns="45714" anchor="ctr"/>
          <a:lstStyle/>
          <a:p>
            <a:r>
              <a:rPr lang="en-AU" b="1" dirty="0">
                <a:solidFill>
                  <a:srgbClr val="212121"/>
                </a:solidFill>
              </a:rPr>
              <a:t>Causal questions </a:t>
            </a:r>
            <a:r>
              <a:rPr lang="en-AU" dirty="0">
                <a:solidFill>
                  <a:srgbClr val="212121"/>
                </a:solidFill>
              </a:rPr>
              <a:t>– </a:t>
            </a:r>
            <a:r>
              <a:rPr lang="en-GB" dirty="0"/>
              <a:t>Did the policy change contribute to improved health outcomes?</a:t>
            </a:r>
            <a:endParaRPr lang="en-AU" dirty="0">
              <a:solidFill>
                <a:srgbClr val="212121"/>
              </a:solidFill>
            </a:endParaRPr>
          </a:p>
        </p:txBody>
      </p:sp>
      <p:sp>
        <p:nvSpPr>
          <p:cNvPr id="15" name="Rectangle 16"/>
          <p:cNvSpPr>
            <a:spLocks noChangeArrowheads="1"/>
          </p:cNvSpPr>
          <p:nvPr/>
        </p:nvSpPr>
        <p:spPr bwMode="auto">
          <a:xfrm>
            <a:off x="4143089" y="3821127"/>
            <a:ext cx="4174433" cy="756000"/>
          </a:xfrm>
          <a:prstGeom prst="rect">
            <a:avLst/>
          </a:prstGeom>
          <a:noFill/>
          <a:ln w="9525" algn="ctr">
            <a:noFill/>
            <a:round/>
            <a:headEnd/>
            <a:tailEnd/>
          </a:ln>
        </p:spPr>
        <p:txBody>
          <a:bodyPr wrap="square" lIns="91428" tIns="45714" rIns="91428" bIns="45714" anchor="ctr"/>
          <a:lstStyle/>
          <a:p>
            <a:r>
              <a:rPr lang="en-US" b="1" dirty="0">
                <a:solidFill>
                  <a:srgbClr val="212121"/>
                </a:solidFill>
              </a:rPr>
              <a:t>Synthesis questions </a:t>
            </a:r>
            <a:r>
              <a:rPr lang="en-US" dirty="0">
                <a:solidFill>
                  <a:srgbClr val="212121"/>
                </a:solidFill>
              </a:rPr>
              <a:t>– W</a:t>
            </a:r>
            <a:r>
              <a:rPr lang="en-GB" dirty="0"/>
              <a:t>as the policy overall a success? </a:t>
            </a:r>
            <a:endParaRPr lang="en-US" dirty="0">
              <a:solidFill>
                <a:srgbClr val="212121"/>
              </a:solidFill>
            </a:endParaRPr>
          </a:p>
        </p:txBody>
      </p:sp>
      <p:sp>
        <p:nvSpPr>
          <p:cNvPr id="16" name="Rectangle 17"/>
          <p:cNvSpPr>
            <a:spLocks noChangeArrowheads="1"/>
          </p:cNvSpPr>
          <p:nvPr/>
        </p:nvSpPr>
        <p:spPr bwMode="auto">
          <a:xfrm>
            <a:off x="4143089" y="4626541"/>
            <a:ext cx="4174433" cy="756000"/>
          </a:xfrm>
          <a:prstGeom prst="rect">
            <a:avLst/>
          </a:prstGeom>
          <a:noFill/>
          <a:ln w="9525" algn="ctr">
            <a:noFill/>
            <a:round/>
            <a:headEnd/>
            <a:tailEnd/>
          </a:ln>
        </p:spPr>
        <p:txBody>
          <a:bodyPr wrap="square" lIns="91428" tIns="45714" rIns="91428" bIns="45714" anchor="ctr"/>
          <a:lstStyle/>
          <a:p>
            <a:pPr>
              <a:defRPr/>
            </a:pPr>
            <a:r>
              <a:rPr lang="en-AU" b="1" dirty="0">
                <a:solidFill>
                  <a:srgbClr val="212121"/>
                </a:solidFill>
              </a:rPr>
              <a:t>Action questions </a:t>
            </a:r>
            <a:r>
              <a:rPr lang="en-AU" dirty="0">
                <a:solidFill>
                  <a:srgbClr val="212121"/>
                </a:solidFill>
              </a:rPr>
              <a:t>– What should we do?</a:t>
            </a:r>
          </a:p>
        </p:txBody>
      </p:sp>
      <p:sp>
        <p:nvSpPr>
          <p:cNvPr id="17" name="Rectangle 2"/>
          <p:cNvSpPr txBox="1">
            <a:spLocks noChangeArrowheads="1"/>
          </p:cNvSpPr>
          <p:nvPr/>
        </p:nvSpPr>
        <p:spPr>
          <a:xfrm>
            <a:off x="-1" y="187603"/>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1">
                    <a:lumMod val="90000"/>
                    <a:lumOff val="10000"/>
                  </a:schemeClr>
                </a:solidFill>
                <a:latin typeface="Rockwell" pitchFamily="18" charset="0"/>
              </a:rPr>
              <a:t>Making decisions</a:t>
            </a:r>
            <a:endParaRPr lang="en-AU" sz="3200" dirty="0">
              <a:solidFill>
                <a:schemeClr val="tx1">
                  <a:lumMod val="90000"/>
                  <a:lumOff val="10000"/>
                </a:schemeClr>
              </a:solidFill>
              <a:latin typeface="Rockwell" pitchFamily="18" charset="0"/>
            </a:endParaRPr>
          </a:p>
        </p:txBody>
      </p:sp>
      <p:sp>
        <p:nvSpPr>
          <p:cNvPr id="19" name="Rectangle 2"/>
          <p:cNvSpPr txBox="1">
            <a:spLocks noChangeArrowheads="1"/>
          </p:cNvSpPr>
          <p:nvPr/>
        </p:nvSpPr>
        <p:spPr>
          <a:xfrm>
            <a:off x="0" y="843241"/>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1">
                    <a:lumMod val="90000"/>
                    <a:lumOff val="10000"/>
                  </a:schemeClr>
                </a:solidFill>
                <a:latin typeface="Rockwell" pitchFamily="18" charset="0"/>
              </a:rPr>
              <a:t>Look at type of questions</a:t>
            </a:r>
            <a:endParaRPr lang="en-AU" sz="2400" dirty="0">
              <a:solidFill>
                <a:schemeClr val="tx1">
                  <a:lumMod val="90000"/>
                  <a:lumOff val="10000"/>
                </a:schemeClr>
              </a:solidFill>
              <a:latin typeface="Rockwell" pitchFamily="18" charset="0"/>
            </a:endParaRPr>
          </a:p>
        </p:txBody>
      </p:sp>
    </p:spTree>
    <p:extLst>
      <p:ext uri="{BB962C8B-B14F-4D97-AF65-F5344CB8AC3E}">
        <p14:creationId xmlns:p14="http://schemas.microsoft.com/office/powerpoint/2010/main" val="1144873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k\Documents\Web Projects\BetterEvaluation\Revised site design changes\Taxonomy Diagram\Presentation\PP\1-TaxDiag3_overview.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372" y="1515963"/>
            <a:ext cx="90011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ck\Documents\Web Projects\BetterEvaluation\Revised site design changes\Taxonomy Diagram\Presentation\PP\2-TaxDiag3_com_selected.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372" y="1515963"/>
            <a:ext cx="90011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ck\Documents\Web Projects\BetterEvaluation\Revised site design changes\Taxonomy Diagram\Presentation\PP\3-TaxDiag3_tasks_selected.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428" y="1515962"/>
            <a:ext cx="90011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ick\Documents\Web Projects\BetterEvaluation\Revised site design changes\Taxonomy Diagram\Presentation\PP\4-TaxDiag3_tasks_selected_2.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428" y="1515961"/>
            <a:ext cx="90011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ick\Documents\Web Projects\BetterEvaluation\Revised site design changes\Taxonomy Diagram\Presentation\PP\5-TaxDiag3_methods.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8427" y="1515960"/>
            <a:ext cx="9001126"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ick\Documents\Web Projects\BetterEvaluation\Revised site design changes\Taxonomy Diagram\Presentation\PP\6-TaxDiag3_methods_selected.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429" y="1515959"/>
            <a:ext cx="90011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Nick\Documents\Web Projects\BetterEvaluation\Revised site design changes\Taxonomy Diagram\Presentation\PP\7-TaxDiag3_resources.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1039" y="1515958"/>
            <a:ext cx="9001126"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Nick\Documents\Web Projects\BetterEvaluation\Revised site design changes\Taxonomy Diagram\Presentation\PP\8-TaxDiag3_resources_selected.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041" y="1515963"/>
            <a:ext cx="9001125" cy="45053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1" y="187603"/>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1">
                    <a:lumMod val="90000"/>
                    <a:lumOff val="10000"/>
                  </a:schemeClr>
                </a:solidFill>
                <a:latin typeface="Rockwell" pitchFamily="18" charset="0"/>
              </a:rPr>
              <a:t>Making decisions</a:t>
            </a:r>
            <a:endParaRPr lang="en-AU" sz="3200" dirty="0">
              <a:solidFill>
                <a:schemeClr val="tx1">
                  <a:lumMod val="90000"/>
                  <a:lumOff val="10000"/>
                </a:schemeClr>
              </a:solidFill>
              <a:latin typeface="Rockwell" pitchFamily="18" charset="0"/>
            </a:endParaRPr>
          </a:p>
        </p:txBody>
      </p:sp>
      <p:sp>
        <p:nvSpPr>
          <p:cNvPr id="14" name="Rectangle 2"/>
          <p:cNvSpPr txBox="1">
            <a:spLocks noChangeArrowheads="1"/>
          </p:cNvSpPr>
          <p:nvPr/>
        </p:nvSpPr>
        <p:spPr>
          <a:xfrm>
            <a:off x="0" y="843241"/>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1">
                    <a:lumMod val="90000"/>
                    <a:lumOff val="10000"/>
                  </a:schemeClr>
                </a:solidFill>
                <a:latin typeface="Rockwell" pitchFamily="18" charset="0"/>
              </a:rPr>
              <a:t>Compare pros and cons</a:t>
            </a:r>
            <a:endParaRPr lang="en-AU" sz="2400" dirty="0">
              <a:solidFill>
                <a:schemeClr val="tx1">
                  <a:lumMod val="90000"/>
                  <a:lumOff val="10000"/>
                </a:schemeClr>
              </a:solidFill>
              <a:latin typeface="Rockwell" pitchFamily="18" charset="0"/>
            </a:endParaRPr>
          </a:p>
        </p:txBody>
      </p:sp>
    </p:spTree>
    <p:extLst>
      <p:ext uri="{BB962C8B-B14F-4D97-AF65-F5344CB8AC3E}">
        <p14:creationId xmlns:p14="http://schemas.microsoft.com/office/powerpoint/2010/main" val="29240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Effect transition="in" filter="fade">
                                      <p:cBhvr>
                                        <p:cTn id="3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3874368"/>
              </p:ext>
            </p:extLst>
          </p:nvPr>
        </p:nvGraphicFramePr>
        <p:xfrm>
          <a:off x="950430" y="1828800"/>
          <a:ext cx="7243139" cy="4525962"/>
        </p:xfrm>
        <a:graphic>
          <a:graphicData uri="http://schemas.openxmlformats.org/drawingml/2006/table">
            <a:tbl>
              <a:tblPr/>
              <a:tblGrid>
                <a:gridCol w="1771139">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1368000">
                  <a:extLst>
                    <a:ext uri="{9D8B030D-6E8A-4147-A177-3AD203B41FA5}">
                      <a16:colId xmlns:a16="http://schemas.microsoft.com/office/drawing/2014/main" val="20004"/>
                    </a:ext>
                  </a:extLst>
                </a:gridCol>
              </a:tblGrid>
              <a:tr h="767112">
                <a:tc>
                  <a:txBody>
                    <a:bodyPr/>
                    <a:lstStyle/>
                    <a:p>
                      <a:pPr fontAlgn="base"/>
                      <a:r>
                        <a:rPr lang="en-GB" sz="1500" b="1" dirty="0">
                          <a:solidFill>
                            <a:srgbClr val="FFFFFF"/>
                          </a:solidFill>
                          <a:effectLst/>
                        </a:rPr>
                        <a:t> </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6F4293"/>
                    </a:solidFill>
                  </a:tcPr>
                </a:tc>
                <a:tc>
                  <a:txBody>
                    <a:bodyPr/>
                    <a:lstStyle/>
                    <a:p>
                      <a:pPr fontAlgn="base"/>
                      <a:r>
                        <a:rPr lang="en-GB" sz="1500" b="1" dirty="0">
                          <a:solidFill>
                            <a:srgbClr val="FFFFFF"/>
                          </a:solidFill>
                          <a:effectLst/>
                        </a:rPr>
                        <a:t>Participant Questionnaire</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6F4293"/>
                    </a:solidFill>
                  </a:tcPr>
                </a:tc>
                <a:tc>
                  <a:txBody>
                    <a:bodyPr/>
                    <a:lstStyle/>
                    <a:p>
                      <a:pPr fontAlgn="base"/>
                      <a:r>
                        <a:rPr lang="en-GB" sz="1500" b="1" dirty="0">
                          <a:solidFill>
                            <a:srgbClr val="FFFFFF"/>
                          </a:solidFill>
                          <a:effectLst/>
                        </a:rPr>
                        <a:t>Key Informant Interviews</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6F4293"/>
                    </a:solidFill>
                  </a:tcPr>
                </a:tc>
                <a:tc>
                  <a:txBody>
                    <a:bodyPr/>
                    <a:lstStyle/>
                    <a:p>
                      <a:pPr fontAlgn="base"/>
                      <a:r>
                        <a:rPr lang="en-GB" sz="1500" b="1" dirty="0">
                          <a:solidFill>
                            <a:srgbClr val="FFFFFF"/>
                          </a:solidFill>
                          <a:effectLst/>
                        </a:rPr>
                        <a:t>Project Records</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6F4293"/>
                    </a:solidFill>
                  </a:tcPr>
                </a:tc>
                <a:tc>
                  <a:txBody>
                    <a:bodyPr/>
                    <a:lstStyle/>
                    <a:p>
                      <a:pPr fontAlgn="base"/>
                      <a:r>
                        <a:rPr lang="en-GB" sz="1500" b="1" dirty="0">
                          <a:solidFill>
                            <a:srgbClr val="FFFFFF"/>
                          </a:solidFill>
                          <a:effectLst/>
                        </a:rPr>
                        <a:t>Observation of program implementation</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6F4293"/>
                    </a:solidFill>
                  </a:tcPr>
                </a:tc>
                <a:extLst>
                  <a:ext uri="{0D108BD9-81ED-4DB2-BD59-A6C34878D82A}">
                    <a16:rowId xmlns:a16="http://schemas.microsoft.com/office/drawing/2014/main" val="10000"/>
                  </a:ext>
                </a:extLst>
              </a:tr>
              <a:tr h="997246">
                <a:tc>
                  <a:txBody>
                    <a:bodyPr/>
                    <a:lstStyle/>
                    <a:p>
                      <a:pPr fontAlgn="base"/>
                      <a:r>
                        <a:rPr lang="en-GB" sz="1500" dirty="0">
                          <a:effectLst/>
                        </a:rPr>
                        <a:t>KEQ1 What was the quality of implementation?</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97246">
                <a:tc>
                  <a:txBody>
                    <a:bodyPr/>
                    <a:lstStyle/>
                    <a:p>
                      <a:pPr fontAlgn="base"/>
                      <a:r>
                        <a:rPr lang="en-GB" sz="1500" dirty="0">
                          <a:effectLst/>
                        </a:rPr>
                        <a:t>KEQ2 To what extent were the program objectives met?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 </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97246">
                <a:tc>
                  <a:txBody>
                    <a:bodyPr/>
                    <a:lstStyle/>
                    <a:p>
                      <a:pPr fontAlgn="base"/>
                      <a:r>
                        <a:rPr lang="en-GB" sz="1500">
                          <a:effectLst/>
                        </a:rPr>
                        <a:t>KEQ3 What other impacts did the program have?</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a:effectLst/>
                        </a:rPr>
                        <a:t> </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 </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67112">
                <a:tc>
                  <a:txBody>
                    <a:bodyPr/>
                    <a:lstStyle/>
                    <a:p>
                      <a:pPr fontAlgn="base"/>
                      <a:r>
                        <a:rPr lang="en-GB" sz="1500" dirty="0">
                          <a:effectLst/>
                        </a:rPr>
                        <a:t>KEQ4 How could the program be improved?</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 </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tc>
                  <a:txBody>
                    <a:bodyPr/>
                    <a:lstStyle/>
                    <a:p>
                      <a:pPr algn="ctr" fontAlgn="base"/>
                      <a:r>
                        <a:rPr lang="en-GB" sz="1500" dirty="0">
                          <a:effectLst/>
                        </a:rPr>
                        <a:t>✔</a:t>
                      </a:r>
                    </a:p>
                  </a:txBody>
                  <a:tcPr marL="23972" marR="23972" marT="38356" marB="3835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Rectangle 2"/>
          <p:cNvSpPr txBox="1">
            <a:spLocks noChangeArrowheads="1"/>
          </p:cNvSpPr>
          <p:nvPr/>
        </p:nvSpPr>
        <p:spPr>
          <a:xfrm>
            <a:off x="-1" y="187603"/>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tx1">
                    <a:lumMod val="90000"/>
                    <a:lumOff val="10000"/>
                  </a:schemeClr>
                </a:solidFill>
                <a:latin typeface="Rockwell" pitchFamily="18" charset="0"/>
              </a:rPr>
              <a:t>Making decisions</a:t>
            </a:r>
            <a:endParaRPr lang="en-AU" sz="3200" dirty="0">
              <a:solidFill>
                <a:schemeClr val="tx1">
                  <a:lumMod val="90000"/>
                  <a:lumOff val="10000"/>
                </a:schemeClr>
              </a:solidFill>
              <a:latin typeface="Rockwell" pitchFamily="18" charset="0"/>
            </a:endParaRPr>
          </a:p>
        </p:txBody>
      </p:sp>
      <p:sp>
        <p:nvSpPr>
          <p:cNvPr id="6" name="Rectangle 2"/>
          <p:cNvSpPr txBox="1">
            <a:spLocks noChangeArrowheads="1"/>
          </p:cNvSpPr>
          <p:nvPr/>
        </p:nvSpPr>
        <p:spPr>
          <a:xfrm>
            <a:off x="0" y="843241"/>
            <a:ext cx="9144001" cy="503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tx1">
                    <a:lumMod val="90000"/>
                    <a:lumOff val="10000"/>
                  </a:schemeClr>
                </a:solidFill>
                <a:latin typeface="Rockwell" pitchFamily="18" charset="0"/>
              </a:rPr>
              <a:t>Create an evaluation matrix</a:t>
            </a:r>
            <a:endParaRPr lang="en-AU" sz="2400" dirty="0">
              <a:solidFill>
                <a:schemeClr val="tx1">
                  <a:lumMod val="90000"/>
                  <a:lumOff val="10000"/>
                </a:schemeClr>
              </a:solidFill>
              <a:latin typeface="Rockwell" pitchFamily="18" charset="0"/>
            </a:endParaRPr>
          </a:p>
        </p:txBody>
      </p:sp>
    </p:spTree>
    <p:extLst>
      <p:ext uri="{BB962C8B-B14F-4D97-AF65-F5344CB8AC3E}">
        <p14:creationId xmlns:p14="http://schemas.microsoft.com/office/powerpoint/2010/main" val="196719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 | Better Evaluation - Google Chrom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900" y="26509"/>
            <a:ext cx="8763000" cy="5140990"/>
          </a:xfrm>
          <a:prstGeom prst="rect">
            <a:avLst/>
          </a:prstGeom>
        </p:spPr>
      </p:pic>
      <p:pic>
        <p:nvPicPr>
          <p:cNvPr id="5" name="Picture 4" descr="Home | Better Evaluation - Google Chrom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899" y="5152259"/>
            <a:ext cx="8763001" cy="1705742"/>
          </a:xfrm>
          <a:prstGeom prst="rect">
            <a:avLst/>
          </a:prstGeom>
        </p:spPr>
      </p:pic>
      <p:grpSp>
        <p:nvGrpSpPr>
          <p:cNvPr id="2" name="Group 1"/>
          <p:cNvGrpSpPr/>
          <p:nvPr/>
        </p:nvGrpSpPr>
        <p:grpSpPr>
          <a:xfrm>
            <a:off x="19400" y="-1"/>
            <a:ext cx="9135350" cy="7121769"/>
            <a:chOff x="215898" y="0"/>
            <a:chExt cx="8763001" cy="6831492"/>
          </a:xfrm>
        </p:grpSpPr>
        <p:pic>
          <p:nvPicPr>
            <p:cNvPr id="6" name="Picture 5" descr="Home | Better Evaluation - Google Chrom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5899" y="0"/>
              <a:ext cx="8763000" cy="5140990"/>
            </a:xfrm>
            <a:prstGeom prst="rect">
              <a:avLst/>
            </a:prstGeom>
          </p:spPr>
        </p:pic>
        <p:pic>
          <p:nvPicPr>
            <p:cNvPr id="7" name="Picture 6" descr="Home | Better Evaluation - Google Chrom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898" y="5125750"/>
              <a:ext cx="8763001" cy="1705742"/>
            </a:xfrm>
            <a:prstGeom prst="rect">
              <a:avLst/>
            </a:prstGeom>
          </p:spPr>
        </p:pic>
      </p:grpSp>
      <p:sp>
        <p:nvSpPr>
          <p:cNvPr id="3" name="Oval 2"/>
          <p:cNvSpPr/>
          <p:nvPr/>
        </p:nvSpPr>
        <p:spPr>
          <a:xfrm>
            <a:off x="3507575" y="937260"/>
            <a:ext cx="1143000"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277030" y="937260"/>
            <a:ext cx="1143000"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51587" y="6211670"/>
            <a:ext cx="6277424" cy="707886"/>
          </a:xfrm>
          <a:prstGeom prst="rect">
            <a:avLst/>
          </a:prstGeom>
          <a:solidFill>
            <a:srgbClr val="FFFFFF">
              <a:alpha val="80000"/>
            </a:srgbClr>
          </a:solidFill>
        </p:spPr>
        <p:txBody>
          <a:bodyPr wrap="none" rtlCol="0">
            <a:spAutoFit/>
          </a:bodyPr>
          <a:lstStyle/>
          <a:p>
            <a:r>
              <a:rPr lang="en-GB" sz="4000" dirty="0">
                <a:latin typeface="Rockwell" panose="02060603020205020403" pitchFamily="18" charset="0"/>
              </a:rPr>
              <a:t>www.</a:t>
            </a:r>
            <a:r>
              <a:rPr lang="en-GB" sz="4000" dirty="0">
                <a:solidFill>
                  <a:schemeClr val="accent2"/>
                </a:solidFill>
                <a:latin typeface="Rockwell" panose="02060603020205020403" pitchFamily="18" charset="0"/>
              </a:rPr>
              <a:t>better</a:t>
            </a:r>
            <a:r>
              <a:rPr lang="en-GB" sz="4000" dirty="0">
                <a:solidFill>
                  <a:schemeClr val="accent4"/>
                </a:solidFill>
                <a:latin typeface="Rockwell" panose="02060603020205020403" pitchFamily="18" charset="0"/>
              </a:rPr>
              <a:t>evaluation</a:t>
            </a:r>
            <a:r>
              <a:rPr lang="en-GB" sz="4000" dirty="0">
                <a:latin typeface="Rockwell" panose="02060603020205020403" pitchFamily="18" charset="0"/>
              </a:rPr>
              <a:t>.org</a:t>
            </a:r>
          </a:p>
        </p:txBody>
      </p:sp>
    </p:spTree>
    <p:extLst>
      <p:ext uri="{BB962C8B-B14F-4D97-AF65-F5344CB8AC3E}">
        <p14:creationId xmlns:p14="http://schemas.microsoft.com/office/powerpoint/2010/main" val="7048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01715" y="2333994"/>
            <a:ext cx="2340570" cy="2190013"/>
          </a:xfrm>
          <a:prstGeom prst="rect">
            <a:avLst/>
          </a:prstGeom>
        </p:spPr>
      </p:pic>
      <p:sp>
        <p:nvSpPr>
          <p:cNvPr id="179206" name="Text Box 6"/>
          <p:cNvSpPr txBox="1">
            <a:spLocks noChangeArrowheads="1"/>
          </p:cNvSpPr>
          <p:nvPr/>
        </p:nvSpPr>
        <p:spPr bwMode="auto">
          <a:xfrm>
            <a:off x="6084168" y="5157192"/>
            <a:ext cx="201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u="none" dirty="0">
                <a:solidFill>
                  <a:srgbClr val="FF0000"/>
                </a:solidFill>
                <a:latin typeface="Arial" charset="0"/>
                <a:ea typeface="ＭＳ Ｐゴシック" charset="0"/>
              </a:rPr>
              <a:t>Examples</a:t>
            </a:r>
          </a:p>
        </p:txBody>
      </p:sp>
      <p:sp>
        <p:nvSpPr>
          <p:cNvPr id="179207" name="Text Box 7"/>
          <p:cNvSpPr txBox="1">
            <a:spLocks noChangeArrowheads="1"/>
          </p:cNvSpPr>
          <p:nvPr/>
        </p:nvSpPr>
        <p:spPr bwMode="auto">
          <a:xfrm>
            <a:off x="6874767" y="3789040"/>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u="none" dirty="0">
                <a:solidFill>
                  <a:srgbClr val="FF0000"/>
                </a:solidFill>
                <a:latin typeface="Arial" charset="0"/>
                <a:ea typeface="ＭＳ Ｐゴシック" charset="0"/>
              </a:rPr>
              <a:t>Descriptions</a:t>
            </a:r>
          </a:p>
        </p:txBody>
      </p:sp>
      <p:sp>
        <p:nvSpPr>
          <p:cNvPr id="179208" name="Text Box 8"/>
          <p:cNvSpPr txBox="1">
            <a:spLocks noChangeArrowheads="1"/>
          </p:cNvSpPr>
          <p:nvPr/>
        </p:nvSpPr>
        <p:spPr bwMode="auto">
          <a:xfrm>
            <a:off x="4132435" y="5960752"/>
            <a:ext cx="158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u="none" dirty="0">
                <a:solidFill>
                  <a:srgbClr val="FF0000"/>
                </a:solidFill>
                <a:latin typeface="Arial" charset="0"/>
                <a:ea typeface="ＭＳ Ｐゴシック" charset="0"/>
              </a:rPr>
              <a:t>Tools</a:t>
            </a:r>
          </a:p>
        </p:txBody>
      </p:sp>
      <p:sp>
        <p:nvSpPr>
          <p:cNvPr id="179209" name="Text Box 9"/>
          <p:cNvSpPr txBox="1">
            <a:spLocks noChangeArrowheads="1"/>
          </p:cNvSpPr>
          <p:nvPr/>
        </p:nvSpPr>
        <p:spPr bwMode="auto">
          <a:xfrm>
            <a:off x="5076056" y="566124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u="none" dirty="0">
                <a:solidFill>
                  <a:srgbClr val="FF0000"/>
                </a:solidFill>
                <a:latin typeface="Arial" charset="0"/>
                <a:ea typeface="ＭＳ Ｐゴシック" charset="0"/>
              </a:rPr>
              <a:t>Guides</a:t>
            </a:r>
          </a:p>
        </p:txBody>
      </p:sp>
      <p:sp>
        <p:nvSpPr>
          <p:cNvPr id="179210" name="Text Box 10"/>
          <p:cNvSpPr txBox="1">
            <a:spLocks noChangeArrowheads="1"/>
          </p:cNvSpPr>
          <p:nvPr/>
        </p:nvSpPr>
        <p:spPr bwMode="auto">
          <a:xfrm>
            <a:off x="6644493" y="4503420"/>
            <a:ext cx="201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u="none" dirty="0">
                <a:solidFill>
                  <a:srgbClr val="FF0000"/>
                </a:solidFill>
                <a:latin typeface="Arial" charset="0"/>
                <a:ea typeface="ＭＳ Ｐゴシック" charset="0"/>
              </a:rPr>
              <a:t>Comments</a:t>
            </a:r>
          </a:p>
        </p:txBody>
      </p:sp>
      <p:sp>
        <p:nvSpPr>
          <p:cNvPr id="179211" name="Text Box 11"/>
          <p:cNvSpPr txBox="1">
            <a:spLocks noChangeArrowheads="1"/>
          </p:cNvSpPr>
          <p:nvPr/>
        </p:nvSpPr>
        <p:spPr bwMode="auto">
          <a:xfrm>
            <a:off x="755576" y="1819672"/>
            <a:ext cx="158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400" b="0" u="none" dirty="0">
                <a:solidFill>
                  <a:srgbClr val="0070C0"/>
                </a:solidFill>
                <a:latin typeface="Arial" charset="0"/>
                <a:ea typeface="ＭＳ Ｐゴシック" charset="0"/>
              </a:rPr>
              <a:t>R &amp; D</a:t>
            </a:r>
          </a:p>
        </p:txBody>
      </p:sp>
      <p:sp>
        <p:nvSpPr>
          <p:cNvPr id="179212" name="Text Box 12"/>
          <p:cNvSpPr txBox="1">
            <a:spLocks noChangeArrowheads="1"/>
          </p:cNvSpPr>
          <p:nvPr/>
        </p:nvSpPr>
        <p:spPr bwMode="auto">
          <a:xfrm>
            <a:off x="2627436" y="476672"/>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400" b="0" u="none" dirty="0">
                <a:solidFill>
                  <a:srgbClr val="0070C0"/>
                </a:solidFill>
                <a:latin typeface="Arial" charset="0"/>
                <a:ea typeface="ＭＳ Ｐゴシック" charset="0"/>
              </a:rPr>
              <a:t>Documenting</a:t>
            </a:r>
          </a:p>
        </p:txBody>
      </p:sp>
      <p:sp>
        <p:nvSpPr>
          <p:cNvPr id="179213" name="Text Box 13"/>
          <p:cNvSpPr txBox="1">
            <a:spLocks noChangeArrowheads="1"/>
          </p:cNvSpPr>
          <p:nvPr/>
        </p:nvSpPr>
        <p:spPr bwMode="auto">
          <a:xfrm>
            <a:off x="1607465" y="1135139"/>
            <a:ext cx="1585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400" b="0" u="none" dirty="0">
                <a:solidFill>
                  <a:srgbClr val="0070C0"/>
                </a:solidFill>
                <a:latin typeface="Arial" charset="0"/>
                <a:ea typeface="ＭＳ Ｐゴシック" charset="0"/>
              </a:rPr>
              <a:t>Sharing</a:t>
            </a:r>
          </a:p>
        </p:txBody>
      </p:sp>
      <p:sp>
        <p:nvSpPr>
          <p:cNvPr id="179214" name="Text Box 14"/>
          <p:cNvSpPr txBox="1">
            <a:spLocks noChangeArrowheads="1"/>
          </p:cNvSpPr>
          <p:nvPr/>
        </p:nvSpPr>
        <p:spPr bwMode="auto">
          <a:xfrm>
            <a:off x="395536" y="2539752"/>
            <a:ext cx="158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400" b="0" u="none" dirty="0">
                <a:solidFill>
                  <a:srgbClr val="0070C0"/>
                </a:solidFill>
                <a:latin typeface="Arial" charset="0"/>
                <a:ea typeface="ＭＳ Ｐゴシック" charset="0"/>
              </a:rPr>
              <a:t>Events</a:t>
            </a:r>
          </a:p>
        </p:txBody>
      </p:sp>
      <p:sp>
        <p:nvSpPr>
          <p:cNvPr id="4" name="Rectangle 3"/>
          <p:cNvSpPr/>
          <p:nvPr/>
        </p:nvSpPr>
        <p:spPr>
          <a:xfrm rot="19852070">
            <a:off x="1232890" y="1663229"/>
            <a:ext cx="511459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u="none"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ＭＳ Ｐゴシック" charset="0"/>
              </a:rPr>
              <a:t>activities</a:t>
            </a:r>
            <a:endParaRPr lang="en-A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ndParaRPr>
          </a:p>
        </p:txBody>
      </p:sp>
      <p:sp>
        <p:nvSpPr>
          <p:cNvPr id="179204" name="Text Box 4"/>
          <p:cNvSpPr txBox="1">
            <a:spLocks noChangeArrowheads="1"/>
          </p:cNvSpPr>
          <p:nvPr/>
        </p:nvSpPr>
        <p:spPr bwMode="auto">
          <a:xfrm rot="19647895">
            <a:off x="3727665" y="4261049"/>
            <a:ext cx="33816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5400" b="1" cap="all" dirty="0">
                <a:ln w="0"/>
                <a:solidFill>
                  <a:schemeClr val="accent2"/>
                </a:solidFill>
                <a:effectLst/>
                <a:latin typeface="+mj-lt"/>
                <a:ea typeface="ＭＳ Ｐゴシック" charset="0"/>
              </a:rPr>
              <a:t>WEBSITE</a:t>
            </a:r>
          </a:p>
        </p:txBody>
      </p:sp>
    </p:spTree>
    <p:extLst>
      <p:ext uri="{BB962C8B-B14F-4D97-AF65-F5344CB8AC3E}">
        <p14:creationId xmlns:p14="http://schemas.microsoft.com/office/powerpoint/2010/main" val="22554430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earn\Google Drive\Better Evaluation\Logos\ILAC logo high resolution.t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1307" y="1292075"/>
            <a:ext cx="1269170" cy="10598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3338" y="1304122"/>
            <a:ext cx="1828335" cy="103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shearn\Google Drive\Better Evaluation\Logos\1a. MOSAIC Version of Logo for PRINT - JP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4534" y="908720"/>
            <a:ext cx="1380963" cy="18265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98359" y="1337631"/>
            <a:ext cx="2162073" cy="96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shearn\Google Drive\Better Evaluation\Logos\AusAid.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66717" y="3356992"/>
            <a:ext cx="2638647" cy="14748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hearn\Google Drive\Better Evaluation\Logos\IFAD_without-text.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31285" y="3581484"/>
            <a:ext cx="1868907" cy="10258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hearn\Google Drive\Better Evaluation\Logos\RF.gif"/>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66717" y="5130782"/>
            <a:ext cx="2525163" cy="12036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hearn\Google Drive\Better Evaluation\Logos\Dutch ministry -RO_BZ_Logo_2_7462C_pos op wit_x_en copy.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05598" y="5013176"/>
            <a:ext cx="3594251" cy="1438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476672"/>
            <a:ext cx="2122312" cy="369332"/>
          </a:xfrm>
          <a:prstGeom prst="rect">
            <a:avLst/>
          </a:prstGeom>
          <a:noFill/>
        </p:spPr>
        <p:txBody>
          <a:bodyPr wrap="none" rtlCol="0">
            <a:spAutoFit/>
          </a:bodyPr>
          <a:lstStyle/>
          <a:p>
            <a:r>
              <a:rPr lang="en-GB" dirty="0"/>
              <a:t>Founding Partners</a:t>
            </a:r>
          </a:p>
        </p:txBody>
      </p:sp>
      <p:sp>
        <p:nvSpPr>
          <p:cNvPr id="6" name="TextBox 5"/>
          <p:cNvSpPr txBox="1"/>
          <p:nvPr/>
        </p:nvSpPr>
        <p:spPr>
          <a:xfrm>
            <a:off x="395536" y="2852936"/>
            <a:ext cx="2377830" cy="369332"/>
          </a:xfrm>
          <a:prstGeom prst="rect">
            <a:avLst/>
          </a:prstGeom>
          <a:noFill/>
        </p:spPr>
        <p:txBody>
          <a:bodyPr wrap="none" rtlCol="0">
            <a:spAutoFit/>
          </a:bodyPr>
          <a:lstStyle/>
          <a:p>
            <a:r>
              <a:rPr lang="en-GB"/>
              <a:t>Financial Supporters</a:t>
            </a:r>
          </a:p>
        </p:txBody>
      </p:sp>
    </p:spTree>
    <p:extLst>
      <p:ext uri="{BB962C8B-B14F-4D97-AF65-F5344CB8AC3E}">
        <p14:creationId xmlns:p14="http://schemas.microsoft.com/office/powerpoint/2010/main" val="3393060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685" y="1161536"/>
            <a:ext cx="7414056" cy="4964628"/>
          </a:xfrm>
        </p:spPr>
        <p:txBody>
          <a:bodyPr/>
          <a:lstStyle/>
          <a:p>
            <a:pPr marL="0" indent="0">
              <a:spcAft>
                <a:spcPts val="1200"/>
              </a:spcAft>
              <a:buNone/>
            </a:pPr>
            <a:r>
              <a:rPr lang="en-GB" sz="4800" dirty="0">
                <a:solidFill>
                  <a:schemeClr val="accent4"/>
                </a:solidFill>
                <a:latin typeface="Rockwell" panose="02060603020205020403" pitchFamily="18" charset="0"/>
              </a:rPr>
              <a:t>For more information</a:t>
            </a:r>
            <a:r>
              <a:rPr lang="en-GB" sz="4800" dirty="0">
                <a:solidFill>
                  <a:schemeClr val="accent4"/>
                </a:solidFill>
              </a:rPr>
              <a:t>:</a:t>
            </a:r>
          </a:p>
          <a:p>
            <a:pPr marL="0" indent="0">
              <a:buNone/>
            </a:pPr>
            <a:r>
              <a:rPr lang="en-GB" dirty="0"/>
              <a:t>www.betterevaluation.org/</a:t>
            </a:r>
            <a:r>
              <a:rPr lang="en-GB" b="1" dirty="0">
                <a:solidFill>
                  <a:schemeClr val="accent2"/>
                </a:solidFill>
              </a:rPr>
              <a:t>getting-started</a:t>
            </a:r>
          </a:p>
        </p:txBody>
      </p:sp>
      <p:sp>
        <p:nvSpPr>
          <p:cNvPr id="6" name="Rectangle 5"/>
          <p:cNvSpPr/>
          <p:nvPr/>
        </p:nvSpPr>
        <p:spPr>
          <a:xfrm>
            <a:off x="0" y="5301208"/>
            <a:ext cx="9144000" cy="1556792"/>
          </a:xfrm>
          <a:prstGeom prst="rect">
            <a:avLst/>
          </a:prstGeom>
          <a:gradFill flip="none" rotWithShape="1">
            <a:gsLst>
              <a:gs pos="0">
                <a:srgbClr val="3A89B8">
                  <a:lumMod val="20000"/>
                  <a:lumOff val="80000"/>
                </a:srgbClr>
              </a:gs>
              <a:gs pos="100000">
                <a:sysClr val="window" lastClr="FFFFFF"/>
              </a:gs>
            </a:gsLst>
            <a:lin ang="16200000" scaled="0"/>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Rockwell"/>
            </a:endParaRPr>
          </a:p>
        </p:txBody>
      </p:sp>
      <p:pic>
        <p:nvPicPr>
          <p:cNvPr id="1026" name="Picture 2" descr="C:\Users\shearn\Google Drive\Better Evaluation\Logos\betterevaluation_newlogo1_cmyk.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0257" y="3861707"/>
            <a:ext cx="7414055" cy="212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77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email"/>
          <a:srcRect/>
          <a:stretch>
            <a:fillRect/>
          </a:stretch>
        </p:blipFill>
        <p:spPr bwMode="auto">
          <a:xfrm>
            <a:off x="0" y="0"/>
            <a:ext cx="9177338" cy="6858000"/>
          </a:xfrm>
          <a:prstGeom prst="rect">
            <a:avLst/>
          </a:prstGeom>
          <a:noFill/>
          <a:ln w="9525">
            <a:noFill/>
            <a:miter lim="800000"/>
            <a:headEnd/>
            <a:tailEnd/>
          </a:ln>
        </p:spPr>
      </p:pic>
      <p:pic>
        <p:nvPicPr>
          <p:cNvPr id="4" name="Picture 3" descr="spoilt-for-choice460.gif"/>
          <p:cNvPicPr>
            <a:picLocks noChangeAspect="1"/>
          </p:cNvPicPr>
          <p:nvPr/>
        </p:nvPicPr>
        <p:blipFill>
          <a:blip r:embed="rId4" cstate="email"/>
          <a:stretch>
            <a:fillRect/>
          </a:stretch>
        </p:blipFill>
        <p:spPr>
          <a:xfrm>
            <a:off x="3780798" y="2578307"/>
            <a:ext cx="4652432" cy="2791459"/>
          </a:xfrm>
          <a:prstGeom prst="rect">
            <a:avLst/>
          </a:prstGeom>
        </p:spPr>
      </p:pic>
      <p:sp>
        <p:nvSpPr>
          <p:cNvPr id="6" name="Text Box 1028"/>
          <p:cNvSpPr txBox="1">
            <a:spLocks noChangeArrowheads="1"/>
          </p:cNvSpPr>
          <p:nvPr/>
        </p:nvSpPr>
        <p:spPr bwMode="auto">
          <a:xfrm>
            <a:off x="5573024" y="6396554"/>
            <a:ext cx="3189990" cy="369332"/>
          </a:xfrm>
          <a:prstGeom prst="rect">
            <a:avLst/>
          </a:prstGeom>
          <a:solidFill>
            <a:srgbClr val="FFFFFF">
              <a:alpha val="80000"/>
            </a:srgbClr>
          </a:solid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ct val="50000"/>
              </a:spcBef>
              <a:spcAft>
                <a:spcPts val="0"/>
              </a:spcAft>
              <a:defRPr/>
            </a:pPr>
            <a:r>
              <a:rPr lang="en-US" sz="1800" dirty="0"/>
              <a:t>Wikipedia: Evaluation Methods</a:t>
            </a:r>
          </a:p>
        </p:txBody>
      </p:sp>
      <p:sp>
        <p:nvSpPr>
          <p:cNvPr id="7" name="TextBox 6"/>
          <p:cNvSpPr txBox="1"/>
          <p:nvPr/>
        </p:nvSpPr>
        <p:spPr>
          <a:xfrm>
            <a:off x="119921" y="139163"/>
            <a:ext cx="8919148" cy="985100"/>
          </a:xfrm>
          <a:prstGeom prst="rect">
            <a:avLst/>
          </a:prstGeom>
          <a:solidFill>
            <a:srgbClr val="FFFFFF">
              <a:alpha val="80000"/>
            </a:srgbClr>
          </a:solidFill>
        </p:spPr>
        <p:txBody>
          <a:bodyPr wrap="square" rtlCol="0" anchor="ctr">
            <a:noAutofit/>
          </a:bodyPr>
          <a:lstStyle/>
          <a:p>
            <a:pPr marL="269875"/>
            <a:r>
              <a:rPr lang="en-GB" sz="3600" dirty="0">
                <a:solidFill>
                  <a:schemeClr val="tx1">
                    <a:lumMod val="75000"/>
                  </a:schemeClr>
                </a:solidFill>
                <a:latin typeface="Rockwell" panose="02060603020205020403" pitchFamily="18" charset="0"/>
              </a:rPr>
              <a:t>Why a framework is needed</a:t>
            </a:r>
          </a:p>
        </p:txBody>
      </p:sp>
    </p:spTree>
    <p:extLst>
      <p:ext uri="{BB962C8B-B14F-4D97-AF65-F5344CB8AC3E}">
        <p14:creationId xmlns:p14="http://schemas.microsoft.com/office/powerpoint/2010/main" val="30513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626" y="1375770"/>
            <a:ext cx="8821737" cy="496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8" name="Text Box 1028"/>
          <p:cNvSpPr txBox="1">
            <a:spLocks noChangeArrowheads="1"/>
          </p:cNvSpPr>
          <p:nvPr/>
        </p:nvSpPr>
        <p:spPr bwMode="auto">
          <a:xfrm>
            <a:off x="144462" y="6337727"/>
            <a:ext cx="61198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b="1" u="sng">
                <a:solidFill>
                  <a:schemeClr val="tx1"/>
                </a:solidFill>
                <a:latin typeface="Arial" pitchFamily="34" charset="0"/>
                <a:ea typeface="ＭＳ Ｐゴシック" pitchFamily="34" charset="-128"/>
              </a:defRPr>
            </a:lvl1pPr>
            <a:lvl2pPr marL="742950" indent="-285750" eaLnBrk="0" hangingPunct="0">
              <a:defRPr sz="1600" b="1" u="sng">
                <a:solidFill>
                  <a:schemeClr val="tx1"/>
                </a:solidFill>
                <a:latin typeface="Arial" pitchFamily="34" charset="0"/>
                <a:ea typeface="ＭＳ Ｐゴシック" pitchFamily="34" charset="-128"/>
              </a:defRPr>
            </a:lvl2pPr>
            <a:lvl3pPr marL="1143000" indent="-228600" eaLnBrk="0" hangingPunct="0">
              <a:defRPr sz="1600" b="1" u="sng">
                <a:solidFill>
                  <a:schemeClr val="tx1"/>
                </a:solidFill>
                <a:latin typeface="Arial" pitchFamily="34" charset="0"/>
                <a:ea typeface="ＭＳ Ｐゴシック" pitchFamily="34" charset="-128"/>
              </a:defRPr>
            </a:lvl3pPr>
            <a:lvl4pPr marL="1600200" indent="-228600" eaLnBrk="0" hangingPunct="0">
              <a:defRPr sz="1600" b="1" u="sng">
                <a:solidFill>
                  <a:schemeClr val="tx1"/>
                </a:solidFill>
                <a:latin typeface="Arial" pitchFamily="34" charset="0"/>
                <a:ea typeface="ＭＳ Ｐゴシック" pitchFamily="34" charset="-128"/>
              </a:defRPr>
            </a:lvl4pPr>
            <a:lvl5pPr marL="2057400" indent="-228600" eaLnBrk="0" hangingPunct="0">
              <a:defRPr sz="1600" b="1"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u="sng">
                <a:solidFill>
                  <a:schemeClr val="tx1"/>
                </a:solidFill>
                <a:latin typeface="Arial" pitchFamily="34" charset="0"/>
                <a:ea typeface="ＭＳ Ｐゴシック" pitchFamily="34" charset="-128"/>
              </a:defRPr>
            </a:lvl9pPr>
          </a:lstStyle>
          <a:p>
            <a:pPr eaLnBrk="1" hangingPunct="1">
              <a:spcBef>
                <a:spcPct val="50000"/>
              </a:spcBef>
              <a:defRPr/>
            </a:pPr>
            <a:r>
              <a:rPr lang="en-GB" b="0" u="none" dirty="0"/>
              <a:t>Image: Simon Kneebone.  http://simonkneebone.com/</a:t>
            </a:r>
            <a:r>
              <a:rPr lang="en-US" altLang="ja-JP" b="0" u="none" dirty="0"/>
              <a:t> </a:t>
            </a:r>
            <a:endParaRPr lang="en-US" b="0" u="none" dirty="0"/>
          </a:p>
        </p:txBody>
      </p:sp>
      <p:sp>
        <p:nvSpPr>
          <p:cNvPr id="7" name="TextBox 6"/>
          <p:cNvSpPr txBox="1"/>
          <p:nvPr/>
        </p:nvSpPr>
        <p:spPr>
          <a:xfrm>
            <a:off x="119921" y="139163"/>
            <a:ext cx="8919148" cy="985100"/>
          </a:xfrm>
          <a:prstGeom prst="rect">
            <a:avLst/>
          </a:prstGeom>
          <a:solidFill>
            <a:srgbClr val="FFFFFF">
              <a:alpha val="80000"/>
            </a:srgbClr>
          </a:solidFill>
        </p:spPr>
        <p:txBody>
          <a:bodyPr wrap="square" rtlCol="0" anchor="ctr">
            <a:noAutofit/>
          </a:bodyPr>
          <a:lstStyle/>
          <a:p>
            <a:pPr marL="269875"/>
            <a:r>
              <a:rPr lang="en-GB" sz="3600" dirty="0">
                <a:solidFill>
                  <a:schemeClr val="tx1">
                    <a:lumMod val="75000"/>
                  </a:schemeClr>
                </a:solidFill>
                <a:latin typeface="Rockwell" panose="02060603020205020403" pitchFamily="18" charset="0"/>
              </a:rPr>
              <a:t>Why a framework is needed</a:t>
            </a:r>
          </a:p>
        </p:txBody>
      </p:sp>
    </p:spTree>
    <p:extLst>
      <p:ext uri="{BB962C8B-B14F-4D97-AF65-F5344CB8AC3E}">
        <p14:creationId xmlns:p14="http://schemas.microsoft.com/office/powerpoint/2010/main" val="18399596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580926"/>
          </a:xfrm>
        </p:spPr>
        <p:txBody>
          <a:bodyPr>
            <a:noAutofit/>
          </a:bodyPr>
          <a:lstStyle/>
          <a:p>
            <a:pPr algn="l"/>
            <a:r>
              <a:rPr lang="en-AU" sz="3600" dirty="0">
                <a:solidFill>
                  <a:schemeClr val="accent1">
                    <a:lumMod val="75000"/>
                  </a:schemeClr>
                </a:solidFill>
                <a:latin typeface="Rockwell" pitchFamily="18" charset="0"/>
              </a:rPr>
              <a:t>The Rainbow Framework</a:t>
            </a:r>
          </a:p>
        </p:txBody>
      </p:sp>
    </p:spTree>
    <p:extLst>
      <p:ext uri="{BB962C8B-B14F-4D97-AF65-F5344CB8AC3E}">
        <p14:creationId xmlns:p14="http://schemas.microsoft.com/office/powerpoint/2010/main" val="6902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earn\Google Drive\Better Evaluation\Events\AEA Coffee break webinars 2013\define - labelled.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shearn\Google Drive\Better Evaluation\Events\AEA Coffee break webinars 2013\define - labelled.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698427"/>
            <a:ext cx="9144000" cy="34641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5"/>
          <p:cNvSpPr txBox="1">
            <a:spLocks/>
          </p:cNvSpPr>
          <p:nvPr/>
        </p:nvSpPr>
        <p:spPr>
          <a:xfrm>
            <a:off x="0" y="738595"/>
            <a:ext cx="9144000" cy="1022822"/>
          </a:xfrm>
          <a:prstGeom prst="rect">
            <a:avLst/>
          </a:prstGeom>
        </p:spPr>
        <p:txBody>
          <a:bodyPr anchor="ctr"/>
          <a:lstStyle>
            <a:lvl1pPr algn="l" defTabSz="914400" rtl="0" eaLnBrk="1" latinLnBrk="0" hangingPunct="1">
              <a:spcBef>
                <a:spcPct val="0"/>
              </a:spcBef>
              <a:buNone/>
              <a:defRPr sz="3600" b="1" kern="1200">
                <a:solidFill>
                  <a:schemeClr val="bg1"/>
                </a:solidFill>
                <a:latin typeface="Rockwell" pitchFamily="18"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a:ln>
                  <a:noFill/>
                </a:ln>
                <a:solidFill>
                  <a:sysClr val="window" lastClr="FFFFFF"/>
                </a:solidFill>
                <a:effectLst/>
                <a:uLnTx/>
                <a:uFillTx/>
                <a:latin typeface="Rockwell" pitchFamily="18" charset="0"/>
              </a:rPr>
              <a:t>DEFINE what is to be evaluated</a:t>
            </a:r>
          </a:p>
        </p:txBody>
      </p:sp>
    </p:spTree>
    <p:extLst>
      <p:ext uri="{BB962C8B-B14F-4D97-AF65-F5344CB8AC3E}">
        <p14:creationId xmlns:p14="http://schemas.microsoft.com/office/powerpoint/2010/main" val="119601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farm9.staticflickr.com/8373/8429739379_d66e6f3f57_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6" name="Title 1"/>
          <p:cNvSpPr>
            <a:spLocks noGrp="1"/>
          </p:cNvSpPr>
          <p:nvPr>
            <p:ph type="title"/>
          </p:nvPr>
        </p:nvSpPr>
        <p:spPr>
          <a:xfrm>
            <a:off x="251520" y="404664"/>
            <a:ext cx="5112568" cy="580926"/>
          </a:xfrm>
        </p:spPr>
        <p:txBody>
          <a:bodyPr anchor="t">
            <a:noAutofit/>
          </a:bodyPr>
          <a:lstStyle/>
          <a:p>
            <a:pPr algn="l"/>
            <a:r>
              <a:rPr lang="en-AU" sz="3600" dirty="0">
                <a:solidFill>
                  <a:schemeClr val="bg1"/>
                </a:solidFill>
                <a:latin typeface="Rockwell" pitchFamily="18" charset="0"/>
              </a:rPr>
              <a:t>Why do we need to start with a clear definition?</a:t>
            </a:r>
          </a:p>
        </p:txBody>
      </p:sp>
      <p:pic>
        <p:nvPicPr>
          <p:cNvPr id="10" name="Picture 2" descr="http://farm9.staticflickr.com/8373/8429739379_d66e6f3f57_b.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15013" y="4524374"/>
            <a:ext cx="2071687" cy="2133601"/>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2" descr="http://farm9.staticflickr.com/8373/8429739379_d66e6f3f57_b.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78300" y="1454150"/>
            <a:ext cx="2019300" cy="1924050"/>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6550223"/>
            <a:ext cx="4864422" cy="307777"/>
          </a:xfrm>
          <a:prstGeom prst="rect">
            <a:avLst/>
          </a:prstGeom>
          <a:noFill/>
        </p:spPr>
        <p:txBody>
          <a:bodyPr wrap="square" rtlCol="0">
            <a:spAutoFit/>
          </a:bodyPr>
          <a:lstStyle/>
          <a:p>
            <a:r>
              <a:rPr lang="en-GB" sz="1400" dirty="0">
                <a:solidFill>
                  <a:schemeClr val="bg1"/>
                </a:solidFill>
              </a:rPr>
              <a:t>Photo: Hobbies on a Budget / Flickr</a:t>
            </a:r>
          </a:p>
        </p:txBody>
      </p:sp>
    </p:spTree>
    <p:extLst>
      <p:ext uri="{BB962C8B-B14F-4D97-AF65-F5344CB8AC3E}">
        <p14:creationId xmlns:p14="http://schemas.microsoft.com/office/powerpoint/2010/main" val="31765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796136" y="1772816"/>
            <a:ext cx="3240360" cy="1831271"/>
          </a:xfrm>
          <a:prstGeom prst="rect">
            <a:avLst/>
          </a:prstGeom>
          <a:noFill/>
        </p:spPr>
        <p:txBody>
          <a:bodyPr wrap="square" rtlCol="0">
            <a:spAutoFit/>
          </a:bodyPr>
          <a:lstStyle/>
          <a:p>
            <a:pPr marL="357188" indent="-357188">
              <a:spcBef>
                <a:spcPts val="300"/>
              </a:spcBef>
              <a:buFont typeface="+mj-lt"/>
              <a:buAutoNum type="arabicPeriod"/>
            </a:pPr>
            <a:r>
              <a:rPr lang="en-AU" dirty="0">
                <a:solidFill>
                  <a:prstClr val="black"/>
                </a:solidFill>
                <a:latin typeface="Rockwell" pitchFamily="18" charset="0"/>
              </a:rPr>
              <a:t>Develop initial description</a:t>
            </a:r>
            <a:endParaRPr lang="en-GB" dirty="0">
              <a:solidFill>
                <a:prstClr val="black"/>
              </a:solidFill>
              <a:latin typeface="Rockwell" pitchFamily="18" charset="0"/>
            </a:endParaRPr>
          </a:p>
          <a:p>
            <a:pPr marL="357188" indent="-357188">
              <a:spcBef>
                <a:spcPts val="300"/>
              </a:spcBef>
              <a:buFont typeface="+mj-lt"/>
              <a:buAutoNum type="arabicPeriod"/>
            </a:pPr>
            <a:r>
              <a:rPr lang="en-AU" dirty="0">
                <a:solidFill>
                  <a:prstClr val="black"/>
                </a:solidFill>
                <a:latin typeface="Rockwell" pitchFamily="18" charset="0"/>
              </a:rPr>
              <a:t>Develop program theory or logic model</a:t>
            </a:r>
            <a:endParaRPr lang="en-GB" dirty="0">
              <a:solidFill>
                <a:prstClr val="black"/>
              </a:solidFill>
              <a:latin typeface="Rockwell" pitchFamily="18" charset="0"/>
            </a:endParaRPr>
          </a:p>
          <a:p>
            <a:pPr marL="357188" indent="-357188">
              <a:spcBef>
                <a:spcPts val="300"/>
              </a:spcBef>
              <a:buFont typeface="+mj-lt"/>
              <a:buAutoNum type="arabicPeriod"/>
            </a:pPr>
            <a:r>
              <a:rPr lang="en-AU" dirty="0">
                <a:solidFill>
                  <a:prstClr val="black"/>
                </a:solidFill>
                <a:latin typeface="Rockwell" pitchFamily="18" charset="0"/>
              </a:rPr>
              <a:t>Identify potential unintended results</a:t>
            </a:r>
            <a:endParaRPr lang="en-GB" dirty="0">
              <a:solidFill>
                <a:prstClr val="black"/>
              </a:solidFill>
              <a:latin typeface="Rockwell" pitchFamily="18" charset="0"/>
            </a:endParaRPr>
          </a:p>
        </p:txBody>
      </p:sp>
    </p:spTree>
    <p:extLst>
      <p:ext uri="{BB962C8B-B14F-4D97-AF65-F5344CB8AC3E}">
        <p14:creationId xmlns:p14="http://schemas.microsoft.com/office/powerpoint/2010/main" val="3114418989"/>
      </p:ext>
    </p:extLst>
  </p:cSld>
  <p:clrMapOvr>
    <a:masterClrMapping/>
  </p:clrMapOvr>
</p:sld>
</file>

<file path=ppt/theme/theme1.xml><?xml version="1.0" encoding="utf-8"?>
<a:theme xmlns:a="http://schemas.openxmlformats.org/drawingml/2006/main" name="Office Theme">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tter Evaluation">
  <a:themeElements>
    <a:clrScheme name="Custom 5">
      <a:dk1>
        <a:srgbClr val="3E3D40"/>
      </a:dk1>
      <a:lt1>
        <a:sysClr val="window" lastClr="FFFFFF"/>
      </a:lt1>
      <a:dk2>
        <a:srgbClr val="A5A6A5"/>
      </a:dk2>
      <a:lt2>
        <a:srgbClr val="EAC300"/>
      </a:lt2>
      <a:accent1>
        <a:srgbClr val="BD4632"/>
      </a:accent1>
      <a:accent2>
        <a:srgbClr val="E08C18"/>
      </a:accent2>
      <a:accent3>
        <a:srgbClr val="EAC300"/>
      </a:accent3>
      <a:accent4>
        <a:srgbClr val="4AA043"/>
      </a:accent4>
      <a:accent5>
        <a:srgbClr val="3A89B8"/>
      </a:accent5>
      <a:accent6>
        <a:srgbClr val="775794"/>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a6c10d7-b926-4fc0-945e-3cbf5049f6bd" ContentTypeId="0x010100F4C63C3BD852AE468EAEFD0E6C57C64F02" PreviousValue="false" LastSyncTimeStamp="2020-09-30T18:56:41.327Z"/>
</file>

<file path=customXml/item2.xml><?xml version="1.0" encoding="utf-8"?>
<ct:contentTypeSchema xmlns:ct="http://schemas.microsoft.com/office/2006/metadata/contentType" xmlns:ma="http://schemas.microsoft.com/office/2006/metadata/properties/metaAttributes" ct:_="" ma:_="" ma:contentTypeName="WBDocument" ma:contentTypeID="0x010100F4C63C3BD852AE468EAEFD0E6C57C64F020013E7603FC455384FAA5AADEB2B387811" ma:contentTypeVersion="5" ma:contentTypeDescription="" ma:contentTypeScope="" ma:versionID="7aa0705f3eb0a23c4b221c09b091ec26">
  <xsd:schema xmlns:xsd="http://www.w3.org/2001/XMLSchema" xmlns:xs="http://www.w3.org/2001/XMLSchema" xmlns:p="http://schemas.microsoft.com/office/2006/metadata/properties" xmlns:ns3="3e02667f-0271-471b-bd6e-11a2e16def1d" targetNamespace="http://schemas.microsoft.com/office/2006/metadata/properties" ma:root="true" ma:fieldsID="eae8a13805acfa4ed04cf3f58b70adb3"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Confidential"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d5b21a25-a743-469d-a8be-56c0a33d9811}" ma:internalName="TaxCatchAll" ma:showField="CatchAllData" ma:web="da8ef02d-afde-4104-a459-525f0ea4db07">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d5b21a25-a743-469d-a8be-56c0a33d9811}" ma:internalName="TaxCatchAllLabel" ma:readOnly="true" ma:showField="CatchAllDataLabel" ma:web="da8ef02d-afde-4104-a459-525f0ea4db07">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ma:readOnly="false">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344F2EF-D11A-452F-A303-5FEFBE3F6B47}">
  <ds:schemaRefs>
    <ds:schemaRef ds:uri="Microsoft.SharePoint.Taxonomy.ContentTypeSync"/>
  </ds:schemaRefs>
</ds:datastoreItem>
</file>

<file path=customXml/itemProps2.xml><?xml version="1.0" encoding="utf-8"?>
<ds:datastoreItem xmlns:ds="http://schemas.openxmlformats.org/officeDocument/2006/customXml" ds:itemID="{0EAF4B70-0549-49CF-BC65-782AAF175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E067DF-7478-4DA3-B6E2-9BE34156471F}">
  <ds:schemaRefs>
    <ds:schemaRef ds:uri="http://schemas.microsoft.com/sharepoint/v3/contenttype/forms"/>
  </ds:schemaRefs>
</ds:datastoreItem>
</file>

<file path=customXml/itemProps4.xml><?xml version="1.0" encoding="utf-8"?>
<ds:datastoreItem xmlns:ds="http://schemas.openxmlformats.org/officeDocument/2006/customXml" ds:itemID="{B2596095-B6E6-40F8-9E3B-F81B5C5C7D0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5834</TotalTime>
  <Words>3905</Words>
  <Application>Microsoft Office PowerPoint</Application>
  <PresentationFormat>On-screen Show (4:3)</PresentationFormat>
  <Paragraphs>350</Paragraphs>
  <Slides>39</Slides>
  <Notes>32</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39</vt:i4>
      </vt:variant>
    </vt:vector>
  </HeadingPairs>
  <TitlesOfParts>
    <vt:vector size="51" baseType="lpstr">
      <vt:lpstr>Arial</vt:lpstr>
      <vt:lpstr>Calibri</vt:lpstr>
      <vt:lpstr>Rockwell</vt:lpstr>
      <vt:lpstr>Office Theme</vt:lpstr>
      <vt:lpstr>1_Better Evaluation</vt:lpstr>
      <vt:lpstr>1_Office Theme</vt:lpstr>
      <vt:lpstr>2_Office Theme</vt:lpstr>
      <vt:lpstr>Custom Design</vt:lpstr>
      <vt:lpstr>1_Custom Design</vt:lpstr>
      <vt:lpstr>2_Custom Design</vt:lpstr>
      <vt:lpstr>3_Custom Design</vt:lpstr>
      <vt:lpstr>4_Custom Design</vt:lpstr>
      <vt:lpstr>Setting the Stage:  Workshop Framing and Crosscutting Issues</vt:lpstr>
      <vt:lpstr>PowerPoint Presentation</vt:lpstr>
      <vt:lpstr>PowerPoint Presentation</vt:lpstr>
      <vt:lpstr>PowerPoint Presentation</vt:lpstr>
      <vt:lpstr>PowerPoint Presentation</vt:lpstr>
      <vt:lpstr>The Rainbow Framework</vt:lpstr>
      <vt:lpstr>PowerPoint Presentation</vt:lpstr>
      <vt:lpstr>Why do we need to start with a clear definition?</vt:lpstr>
      <vt:lpstr>PowerPoint Presentation</vt:lpstr>
      <vt:lpstr>Options for representing logic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vt:lpstr>
      <vt:lpstr>As a profession, we often either  oversimplify causation or we overcomplicate it!</vt:lpstr>
      <vt:lpstr>PowerPoint Presentation</vt:lpstr>
      <vt:lpstr>PowerPoint Presentation</vt:lpstr>
      <vt:lpstr>PowerPoint Presentation</vt:lpstr>
      <vt:lpstr>PowerPoint Presentation</vt:lpstr>
      <vt:lpstr>How do we synthesize diverse evidence about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Overseas Development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Hearn</dc:creator>
  <cp:lastModifiedBy>Simon Davies</cp:lastModifiedBy>
  <cp:revision>57</cp:revision>
  <dcterms:created xsi:type="dcterms:W3CDTF">2013-12-30T10:56:27Z</dcterms:created>
  <dcterms:modified xsi:type="dcterms:W3CDTF">2023-01-12T01:58:11Z</dcterms:modified>
</cp:coreProperties>
</file>