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entation.xml" ContentType="application/vnd.openxmlformats-officedocument.presentationml.presentation.main+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charts/colors1.xml" ContentType="application/vnd.ms-office.chartcolorstyle+xml"/>
  <Override PartName="/ppt/theme/themeOverride1.xml" ContentType="application/vnd.openxmlformats-officedocument.themeOverride+xml"/>
  <Override PartName="/ppt/charts/style1.xml" ContentType="application/vnd.ms-office.chartstyle+xml"/>
  <Override PartName="/ppt/charts/chart1.xml" ContentType="application/vnd.openxmlformats-officedocument.drawingml.chart+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4.xml" ContentType="application/vnd.openxmlformats-officedocument.customXml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5.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74" r:id="rId3"/>
    <p:sldId id="273" r:id="rId4"/>
    <p:sldId id="282" r:id="rId5"/>
    <p:sldId id="283" r:id="rId6"/>
    <p:sldId id="285" r:id="rId7"/>
    <p:sldId id="278" r:id="rId8"/>
    <p:sldId id="272" r:id="rId9"/>
    <p:sldId id="257" r:id="rId10"/>
    <p:sldId id="259" r:id="rId11"/>
    <p:sldId id="258" r:id="rId12"/>
    <p:sldId id="26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gan Colnar" initials="MC" lastIdx="2" clrIdx="0">
    <p:extLst>
      <p:ext uri="{19B8F6BF-5375-455C-9EA6-DF929625EA0E}">
        <p15:presenceInfo xmlns:p15="http://schemas.microsoft.com/office/powerpoint/2012/main" userId="S-1-5-21-2990757972-1773539019-572404875-1384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19"/>
    <a:srgbClr val="1482AC"/>
    <a:srgbClr val="1CAD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77" autoAdjust="0"/>
    <p:restoredTop sz="67211" autoAdjust="0"/>
  </p:normalViewPr>
  <p:slideViewPr>
    <p:cSldViewPr snapToGrid="0" showGuides="1">
      <p:cViewPr varScale="1">
        <p:scale>
          <a:sx n="84" d="100"/>
          <a:sy n="84" d="100"/>
        </p:scale>
        <p:origin x="2112"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5.xml"/><Relationship Id="rId5" Type="http://schemas.openxmlformats.org/officeDocument/2006/relationships/slide" Target="slides/slide4.xml"/><Relationship Id="rId15" Type="http://schemas.openxmlformats.org/officeDocument/2006/relationships/commentAuthors" Target="commentAuthors.xml"/><Relationship Id="rId23" Type="http://schemas.openxmlformats.org/officeDocument/2006/relationships/customXml" Target="../customXml/item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a:t>Indicators</a:t>
            </a:r>
            <a:r>
              <a:rPr lang="en-US" sz="2000" baseline="0"/>
              <a:t> by type of baseline, per strategy pillar</a:t>
            </a:r>
            <a:endParaRPr lang="en-US" sz="2000"/>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2"/>
          <c:order val="0"/>
          <c:tx>
            <c:strRef>
              <c:f>Sheet3!$D$55</c:f>
              <c:strCache>
                <c:ptCount val="1"/>
                <c:pt idx="0">
                  <c:v>Type 3</c:v>
                </c:pt>
              </c:strCache>
            </c:strRef>
          </c:tx>
          <c:spPr>
            <a:solidFill>
              <a:schemeClr val="accent2">
                <a:shade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Sheet3!$A$56:$A$59</c:f>
              <c:strCache>
                <c:ptCount val="3"/>
                <c:pt idx="0">
                  <c:v>Amplify Worker Power</c:v>
                </c:pt>
                <c:pt idx="1">
                  <c:v>Challenge Corporate Influence</c:v>
                </c:pt>
                <c:pt idx="2">
                  <c:v>Promote Fiscal Justice</c:v>
                </c:pt>
              </c:strCache>
            </c:strRef>
          </c:cat>
          <c:val>
            <c:numRef>
              <c:f>Sheet3!$D$56:$D$59</c:f>
              <c:numCache>
                <c:formatCode>General</c:formatCode>
                <c:ptCount val="3"/>
                <c:pt idx="0">
                  <c:v>15</c:v>
                </c:pt>
                <c:pt idx="1">
                  <c:v>11</c:v>
                </c:pt>
                <c:pt idx="2">
                  <c:v>19</c:v>
                </c:pt>
              </c:numCache>
            </c:numRef>
          </c:val>
          <c:extLst>
            <c:ext xmlns:c16="http://schemas.microsoft.com/office/drawing/2014/chart" uri="{C3380CC4-5D6E-409C-BE32-E72D297353CC}">
              <c16:uniqueId val="{00000000-8438-45AF-B50F-BB0BD9B14158}"/>
            </c:ext>
          </c:extLst>
        </c:ser>
        <c:ser>
          <c:idx val="1"/>
          <c:order val="1"/>
          <c:tx>
            <c:strRef>
              <c:f>Sheet3!$C$55</c:f>
              <c:strCache>
                <c:ptCount val="1"/>
                <c:pt idx="0">
                  <c:v>Type 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Sheet3!$A$56:$A$59</c:f>
              <c:strCache>
                <c:ptCount val="3"/>
                <c:pt idx="0">
                  <c:v>Amplify Worker Power</c:v>
                </c:pt>
                <c:pt idx="1">
                  <c:v>Challenge Corporate Influence</c:v>
                </c:pt>
                <c:pt idx="2">
                  <c:v>Promote Fiscal Justice</c:v>
                </c:pt>
              </c:strCache>
            </c:strRef>
          </c:cat>
          <c:val>
            <c:numRef>
              <c:f>Sheet3!$C$56:$C$59</c:f>
              <c:numCache>
                <c:formatCode>General</c:formatCode>
                <c:ptCount val="3"/>
                <c:pt idx="0">
                  <c:v>8</c:v>
                </c:pt>
                <c:pt idx="1">
                  <c:v>15</c:v>
                </c:pt>
                <c:pt idx="2">
                  <c:v>19</c:v>
                </c:pt>
              </c:numCache>
            </c:numRef>
          </c:val>
          <c:extLst>
            <c:ext xmlns:c16="http://schemas.microsoft.com/office/drawing/2014/chart" uri="{C3380CC4-5D6E-409C-BE32-E72D297353CC}">
              <c16:uniqueId val="{00000001-8438-45AF-B50F-BB0BD9B14158}"/>
            </c:ext>
          </c:extLst>
        </c:ser>
        <c:ser>
          <c:idx val="0"/>
          <c:order val="2"/>
          <c:tx>
            <c:strRef>
              <c:f>Sheet3!$B$55</c:f>
              <c:strCache>
                <c:ptCount val="1"/>
                <c:pt idx="0">
                  <c:v>Type 1</c:v>
                </c:pt>
              </c:strCache>
            </c:strRef>
          </c:tx>
          <c:spPr>
            <a:solidFill>
              <a:schemeClr val="accent2">
                <a:tint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Sheet3!$A$56:$A$59</c:f>
              <c:strCache>
                <c:ptCount val="3"/>
                <c:pt idx="0">
                  <c:v>Amplify Worker Power</c:v>
                </c:pt>
                <c:pt idx="1">
                  <c:v>Challenge Corporate Influence</c:v>
                </c:pt>
                <c:pt idx="2">
                  <c:v>Promote Fiscal Justice</c:v>
                </c:pt>
              </c:strCache>
            </c:strRef>
          </c:cat>
          <c:val>
            <c:numRef>
              <c:f>Sheet3!$B$56:$B$59</c:f>
              <c:numCache>
                <c:formatCode>General</c:formatCode>
                <c:ptCount val="3"/>
                <c:pt idx="0">
                  <c:v>30</c:v>
                </c:pt>
                <c:pt idx="1">
                  <c:v>41</c:v>
                </c:pt>
                <c:pt idx="2">
                  <c:v>25</c:v>
                </c:pt>
              </c:numCache>
            </c:numRef>
          </c:val>
          <c:extLst>
            <c:ext xmlns:c16="http://schemas.microsoft.com/office/drawing/2014/chart" uri="{C3380CC4-5D6E-409C-BE32-E72D297353CC}">
              <c16:uniqueId val="{00000002-8438-45AF-B50F-BB0BD9B14158}"/>
            </c:ext>
          </c:extLst>
        </c:ser>
        <c:dLbls>
          <c:dLblPos val="ctr"/>
          <c:showLegendKey val="0"/>
          <c:showVal val="1"/>
          <c:showCatName val="0"/>
          <c:showSerName val="0"/>
          <c:showPercent val="0"/>
          <c:showBubbleSize val="0"/>
        </c:dLbls>
        <c:gapWidth val="150"/>
        <c:overlap val="100"/>
        <c:axId val="479677552"/>
        <c:axId val="479679520"/>
      </c:barChart>
      <c:catAx>
        <c:axId val="479677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79679520"/>
        <c:crosses val="autoZero"/>
        <c:auto val="1"/>
        <c:lblAlgn val="ctr"/>
        <c:lblOffset val="100"/>
        <c:noMultiLvlLbl val="0"/>
      </c:catAx>
      <c:valAx>
        <c:axId val="4796795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796775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withinLinearReversed" id="22">
  <a:schemeClr val="accent2"/>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A80B8F-8E3B-4C0E-972B-997A1D2B517E}" type="datetimeFigureOut">
              <a:rPr lang="en-US" smtClean="0"/>
              <a:t>8/19/22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EE2E46-9320-4A42-AC5F-92097FA8BAEA}" type="slidenum">
              <a:rPr lang="en-US" smtClean="0"/>
              <a:t>‹#›</a:t>
            </a:fld>
            <a:endParaRPr lang="en-US"/>
          </a:p>
        </p:txBody>
      </p:sp>
    </p:spTree>
    <p:extLst>
      <p:ext uri="{BB962C8B-B14F-4D97-AF65-F5344CB8AC3E}">
        <p14:creationId xmlns:p14="http://schemas.microsoft.com/office/powerpoint/2010/main" val="1155672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Our objective is to</a:t>
            </a:r>
            <a:r>
              <a:rPr lang="en-GB" baseline="0" dirty="0"/>
              <a:t> give an overview of what we covered so far on the process of setting up our MEL structure for the life of our strategy.</a:t>
            </a:r>
          </a:p>
          <a:p>
            <a:pPr marL="171450" indent="-171450">
              <a:buFont typeface="Arial" panose="020B0604020202020204" pitchFamily="34" charset="0"/>
              <a:buChar char="•"/>
            </a:pPr>
            <a:r>
              <a:rPr lang="en-GB" baseline="0" dirty="0"/>
              <a:t>Today we will take a closer look at some of these steps, especially Learning.</a:t>
            </a:r>
          </a:p>
          <a:p>
            <a:pPr marL="171450" indent="-171450">
              <a:buFont typeface="Arial" panose="020B0604020202020204" pitchFamily="34" charset="0"/>
              <a:buChar char="•"/>
            </a:pPr>
            <a:r>
              <a:rPr lang="en-GB" baseline="0" dirty="0"/>
              <a:t>This was, and will continue to be, a joint effort – </a:t>
            </a:r>
            <a:r>
              <a:rPr lang="en-GB" b="0" baseline="0" dirty="0"/>
              <a:t>the Strategy and Impact (S&amp;I) team is here to support and provide a framework for joint thinking. </a:t>
            </a:r>
            <a:r>
              <a:rPr lang="en-GB" baseline="0" dirty="0"/>
              <a:t>Portfolio leads continue to be the leading force and key audience in all steps of the process.</a:t>
            </a:r>
          </a:p>
          <a:p>
            <a:pPr marL="171450" indent="-171450">
              <a:buFont typeface="Arial" panose="020B0604020202020204" pitchFamily="34" charset="0"/>
              <a:buChar char="•"/>
            </a:pPr>
            <a:r>
              <a:rPr lang="en-GB" baseline="0" dirty="0"/>
              <a:t>The evaluation of the MEL process we will conduct in January/February 2021.</a:t>
            </a:r>
            <a:endParaRPr lang="en-US" dirty="0"/>
          </a:p>
        </p:txBody>
      </p:sp>
      <p:sp>
        <p:nvSpPr>
          <p:cNvPr id="4" name="Slide Number Placeholder 3"/>
          <p:cNvSpPr>
            <a:spLocks noGrp="1"/>
          </p:cNvSpPr>
          <p:nvPr>
            <p:ph type="sldNum" sz="quarter" idx="10"/>
          </p:nvPr>
        </p:nvSpPr>
        <p:spPr/>
        <p:txBody>
          <a:bodyPr/>
          <a:lstStyle/>
          <a:p>
            <a:fld id="{D0EE2E46-9320-4A42-AC5F-92097FA8BAEA}" type="slidenum">
              <a:rPr lang="en-US" smtClean="0"/>
              <a:t>4</a:t>
            </a:fld>
            <a:endParaRPr lang="en-US"/>
          </a:p>
        </p:txBody>
      </p:sp>
    </p:spTree>
    <p:extLst>
      <p:ext uri="{BB962C8B-B14F-4D97-AF65-F5344CB8AC3E}">
        <p14:creationId xmlns:p14="http://schemas.microsoft.com/office/powerpoint/2010/main" val="20575451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p:txBody>
      </p:sp>
      <p:sp>
        <p:nvSpPr>
          <p:cNvPr id="4" name="Slide Number Placeholder 3"/>
          <p:cNvSpPr>
            <a:spLocks noGrp="1"/>
          </p:cNvSpPr>
          <p:nvPr>
            <p:ph type="sldNum" sz="quarter" idx="10"/>
          </p:nvPr>
        </p:nvSpPr>
        <p:spPr/>
        <p:txBody>
          <a:bodyPr/>
          <a:lstStyle/>
          <a:p>
            <a:fld id="{D0EE2E46-9320-4A42-AC5F-92097FA8BAEA}" type="slidenum">
              <a:rPr lang="en-US" smtClean="0"/>
              <a:t>5</a:t>
            </a:fld>
            <a:endParaRPr lang="en-US"/>
          </a:p>
        </p:txBody>
      </p:sp>
    </p:spTree>
    <p:extLst>
      <p:ext uri="{BB962C8B-B14F-4D97-AF65-F5344CB8AC3E}">
        <p14:creationId xmlns:p14="http://schemas.microsoft.com/office/powerpoint/2010/main" val="3767486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Why are we collecting this baseline data?</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GB" baseline="0" dirty="0"/>
              <a:t>We are looking at this baseline exercise as </a:t>
            </a:r>
            <a:r>
              <a:rPr lang="en-GB" b="1" baseline="0" dirty="0"/>
              <a:t>an opportunity for us to review and adjust the indicators and the milestones.</a:t>
            </a:r>
          </a:p>
          <a:p>
            <a:pPr marL="285750" indent="-285750">
              <a:buFontTx/>
              <a:buChar char="-"/>
            </a:pPr>
            <a:r>
              <a:rPr lang="en-GB" dirty="0"/>
              <a:t>We are also using this for context </a:t>
            </a:r>
            <a:r>
              <a:rPr lang="en-GB" baseline="0" dirty="0"/>
              <a:t>to provide information about the ‘starting point’ for the strategy.</a:t>
            </a:r>
          </a:p>
          <a:p>
            <a:pPr marL="285750" indent="-285750">
              <a:buFontTx/>
              <a:buChar char="-"/>
            </a:pPr>
            <a:r>
              <a:rPr lang="en-GB" dirty="0"/>
              <a:t>But it is also </a:t>
            </a:r>
            <a:r>
              <a:rPr lang="en-GB" baseline="0" dirty="0"/>
              <a:t>a sense-checking exercise, a feasibility assessment to it, where we are also looking at:</a:t>
            </a:r>
          </a:p>
          <a:p>
            <a:pPr marL="742950" lvl="1" indent="-285750">
              <a:buFontTx/>
              <a:buChar char="-"/>
            </a:pPr>
            <a:r>
              <a:rPr lang="en-GB" dirty="0"/>
              <a:t>Data availability: to check what data exists (and not) in the different areas we are working;</a:t>
            </a:r>
          </a:p>
          <a:p>
            <a:pPr marL="742950" lvl="1" indent="-285750">
              <a:buFontTx/>
              <a:buChar char="-"/>
            </a:pPr>
            <a:r>
              <a:rPr lang="en-GB" dirty="0"/>
              <a:t>Relevance: to check if our indicators are looking at what they should, and;</a:t>
            </a:r>
          </a:p>
          <a:p>
            <a:pPr marL="742950" lvl="1" indent="-285750">
              <a:buFontTx/>
              <a:buChar char="-"/>
            </a:pPr>
            <a:r>
              <a:rPr lang="en-GB" dirty="0"/>
              <a:t>Feasibility: to have a sense of how data collection will work in practice.</a:t>
            </a:r>
            <a:endParaRPr lang="en-US" dirty="0"/>
          </a:p>
          <a:p>
            <a:endParaRPr lang="en-GB" baseline="0" dirty="0"/>
          </a:p>
          <a:p>
            <a:pPr marL="0" indent="0">
              <a:buFontTx/>
              <a:buNone/>
            </a:pPr>
            <a:r>
              <a:rPr lang="en-GB" baseline="0" dirty="0"/>
              <a:t>We are working with the support of consultants to work on indicators, but again because this assessment is still very light touch we expect to:</a:t>
            </a:r>
          </a:p>
          <a:p>
            <a:pPr marL="171450" indent="-171450">
              <a:buFontTx/>
              <a:buChar char="-"/>
            </a:pPr>
            <a:r>
              <a:rPr lang="en-GB" baseline="0" dirty="0"/>
              <a:t>Have a very light touch set of references and data having the indicators as reference.</a:t>
            </a:r>
          </a:p>
          <a:p>
            <a:pPr marL="171450" indent="-171450">
              <a:buFontTx/>
              <a:buChar char="-"/>
            </a:pPr>
            <a:r>
              <a:rPr lang="en-GB" baseline="0" dirty="0"/>
              <a:t>We also expect to get a good sense of where information is missing, or is insufficient at the moment, and this includes information around Diversity.</a:t>
            </a:r>
          </a:p>
          <a:p>
            <a:pPr marL="171450" indent="-171450">
              <a:buFontTx/>
              <a:buChar char="-"/>
            </a:pPr>
            <a:r>
              <a:rPr lang="en-GB" baseline="0" dirty="0"/>
              <a:t>Finally, we also expect to have some suggestions on frameworks and data collection methods to help us gather data where we don’t have yet.</a:t>
            </a:r>
          </a:p>
          <a:p>
            <a:pPr marL="0" indent="0">
              <a:buFontTx/>
              <a:buNone/>
            </a:pPr>
            <a:endParaRPr lang="en-GB" baseline="0" dirty="0"/>
          </a:p>
          <a:p>
            <a:pPr marL="0" indent="0">
              <a:buFontTx/>
              <a:buNone/>
            </a:pPr>
            <a:r>
              <a:rPr lang="en-GB" baseline="0" dirty="0"/>
              <a:t>We have already started collecting some data, and in the next month we will:</a:t>
            </a:r>
          </a:p>
          <a:p>
            <a:pPr marL="171450" indent="-171450">
              <a:buFontTx/>
              <a:buChar char="-"/>
            </a:pPr>
            <a:r>
              <a:rPr lang="en-GB" baseline="0" dirty="0"/>
              <a:t>Continue to reach out to portfolio leads so they can provide us with context and references.</a:t>
            </a:r>
          </a:p>
          <a:p>
            <a:pPr marL="171450" indent="-171450">
              <a:buFontTx/>
              <a:buChar char="-"/>
            </a:pPr>
            <a:r>
              <a:rPr lang="en-GB" baseline="0" dirty="0"/>
              <a:t>Start to present some of the data we have started collecting for sense-checking to each portfolio.</a:t>
            </a:r>
          </a:p>
          <a:p>
            <a:pPr marL="171450" indent="-171450">
              <a:buFontTx/>
              <a:buChar char="-"/>
            </a:pPr>
            <a:r>
              <a:rPr lang="en-GB" baseline="0" dirty="0"/>
              <a:t>Continue thinking about possible overlaps in data collection frameworks across portfolios so that we can optimise some of the data collection moving forward. </a:t>
            </a:r>
          </a:p>
          <a:p>
            <a:pPr marL="0" indent="0">
              <a:buFontTx/>
              <a:buNone/>
            </a:pPr>
            <a:endParaRPr lang="en-GB" baseline="0" dirty="0"/>
          </a:p>
          <a:p>
            <a:pPr marL="0" indent="0">
              <a:buFontTx/>
              <a:buNone/>
            </a:pPr>
            <a:r>
              <a:rPr lang="en-GB" baseline="0" dirty="0"/>
              <a:t>We know we don’t have much time or money to collect all of the data that the indicators require, </a:t>
            </a:r>
            <a:r>
              <a:rPr lang="en-GB" b="1" baseline="0" dirty="0"/>
              <a:t>so we are working with what is possible now</a:t>
            </a:r>
            <a:r>
              <a:rPr lang="en-GB" baseline="0" dirty="0"/>
              <a:t>. </a:t>
            </a:r>
            <a:endParaRPr lang="en-GB" dirty="0"/>
          </a:p>
        </p:txBody>
      </p:sp>
      <p:sp>
        <p:nvSpPr>
          <p:cNvPr id="4" name="Slide Number Placeholder 3"/>
          <p:cNvSpPr>
            <a:spLocks noGrp="1"/>
          </p:cNvSpPr>
          <p:nvPr>
            <p:ph type="sldNum" sz="quarter" idx="10"/>
          </p:nvPr>
        </p:nvSpPr>
        <p:spPr/>
        <p:txBody>
          <a:bodyPr/>
          <a:lstStyle/>
          <a:p>
            <a:fld id="{D0EE2E46-9320-4A42-AC5F-92097FA8BAEA}" type="slidenum">
              <a:rPr lang="en-US" smtClean="0"/>
              <a:t>6</a:t>
            </a:fld>
            <a:endParaRPr lang="en-US"/>
          </a:p>
        </p:txBody>
      </p:sp>
    </p:spTree>
    <p:extLst>
      <p:ext uri="{BB962C8B-B14F-4D97-AF65-F5344CB8AC3E}">
        <p14:creationId xmlns:p14="http://schemas.microsoft.com/office/powerpoint/2010/main" val="3643678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Because of</a:t>
            </a:r>
            <a:r>
              <a:rPr lang="en-GB" baseline="0" dirty="0"/>
              <a:t> the volume of milestones we had across the portfolios and network collaborations, we have decided that it is important to classify types of indicators to help us organise the workload around collecting baseline data for different portfolios. So we defined three categories for our indicators: Type 1, Type 2 and type 3. </a:t>
            </a:r>
          </a:p>
          <a:p>
            <a:pPr marL="171450" indent="-171450">
              <a:buFontTx/>
              <a:buChar char="-"/>
            </a:pPr>
            <a:r>
              <a:rPr lang="en-GB" baseline="0" dirty="0"/>
              <a:t>Type 1 indicators are those that would not need any baseline data, i.e. new work we had just started or areas of policy where the status would be policy currently not approved/not implemented. They are more than 50% of our indicators (110, approximately 55%).</a:t>
            </a:r>
          </a:p>
          <a:p>
            <a:pPr marL="171450" indent="-171450">
              <a:buFontTx/>
              <a:buChar char="-"/>
            </a:pPr>
            <a:r>
              <a:rPr lang="en-GB" baseline="0" dirty="0"/>
              <a:t>Type 2 indicators are the indicators that require some research effort for data collection, including scoping some internal data from previous work we have done in the area. These require internal information as well as some external information (42, approximately 20%).</a:t>
            </a:r>
          </a:p>
          <a:p>
            <a:pPr marL="171450" indent="-171450">
              <a:buFontTx/>
              <a:buChar char="-"/>
            </a:pPr>
            <a:r>
              <a:rPr lang="en-GB" baseline="0" dirty="0"/>
              <a:t>Type 3 indicators are the ones that will require a more structured and time- and resource-intensive effort. These will likely require us to reach out to external sources of information (52, approximately 25%).</a:t>
            </a:r>
          </a:p>
        </p:txBody>
      </p:sp>
      <p:sp>
        <p:nvSpPr>
          <p:cNvPr id="4" name="Slide Number Placeholder 3"/>
          <p:cNvSpPr>
            <a:spLocks noGrp="1"/>
          </p:cNvSpPr>
          <p:nvPr>
            <p:ph type="sldNum" sz="quarter" idx="10"/>
          </p:nvPr>
        </p:nvSpPr>
        <p:spPr/>
        <p:txBody>
          <a:bodyPr/>
          <a:lstStyle/>
          <a:p>
            <a:fld id="{D0EE2E46-9320-4A42-AC5F-92097FA8BAEA}" type="slidenum">
              <a:rPr lang="en-US" smtClean="0"/>
              <a:t>7</a:t>
            </a:fld>
            <a:endParaRPr lang="en-US"/>
          </a:p>
        </p:txBody>
      </p:sp>
    </p:spTree>
    <p:extLst>
      <p:ext uri="{BB962C8B-B14F-4D97-AF65-F5344CB8AC3E}">
        <p14:creationId xmlns:p14="http://schemas.microsoft.com/office/powerpoint/2010/main" val="1648177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52DDC43D-59DB-4DB5-BF2F-02C2311B3FB7}" type="datetimeFigureOut">
              <a:rPr lang="en-US" smtClean="0"/>
              <a:t>8/19/22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07B928-554A-4E2E-8DE9-B761D9F6C42A}"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3125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DDC43D-59DB-4DB5-BF2F-02C2311B3FB7}" type="datetimeFigureOut">
              <a:rPr lang="en-US" smtClean="0"/>
              <a:t>8/19/22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07B928-554A-4E2E-8DE9-B761D9F6C42A}" type="slidenum">
              <a:rPr lang="en-US" smtClean="0"/>
              <a:t>‹#›</a:t>
            </a:fld>
            <a:endParaRPr lang="en-US"/>
          </a:p>
        </p:txBody>
      </p:sp>
    </p:spTree>
    <p:extLst>
      <p:ext uri="{BB962C8B-B14F-4D97-AF65-F5344CB8AC3E}">
        <p14:creationId xmlns:p14="http://schemas.microsoft.com/office/powerpoint/2010/main" val="3631750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DDC43D-59DB-4DB5-BF2F-02C2311B3FB7}" type="datetimeFigureOut">
              <a:rPr lang="en-US" smtClean="0"/>
              <a:t>8/19/22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07B928-554A-4E2E-8DE9-B761D9F6C42A}"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6740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DDC43D-59DB-4DB5-BF2F-02C2311B3FB7}" type="datetimeFigureOut">
              <a:rPr lang="en-US" smtClean="0"/>
              <a:t>8/19/22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07B928-554A-4E2E-8DE9-B761D9F6C42A}" type="slidenum">
              <a:rPr lang="en-US" smtClean="0"/>
              <a:t>‹#›</a:t>
            </a:fld>
            <a:endParaRPr lang="en-US"/>
          </a:p>
        </p:txBody>
      </p:sp>
    </p:spTree>
    <p:extLst>
      <p:ext uri="{BB962C8B-B14F-4D97-AF65-F5344CB8AC3E}">
        <p14:creationId xmlns:p14="http://schemas.microsoft.com/office/powerpoint/2010/main" val="579453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2DDC43D-59DB-4DB5-BF2F-02C2311B3FB7}" type="datetimeFigureOut">
              <a:rPr lang="en-US" smtClean="0"/>
              <a:t>8/19/22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07B928-554A-4E2E-8DE9-B761D9F6C42A}"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6684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2DDC43D-59DB-4DB5-BF2F-02C2311B3FB7}" type="datetimeFigureOut">
              <a:rPr lang="en-US" smtClean="0"/>
              <a:t>8/19/22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07B928-554A-4E2E-8DE9-B761D9F6C42A}" type="slidenum">
              <a:rPr lang="en-US" smtClean="0"/>
              <a:t>‹#›</a:t>
            </a:fld>
            <a:endParaRPr lang="en-US"/>
          </a:p>
        </p:txBody>
      </p:sp>
    </p:spTree>
    <p:extLst>
      <p:ext uri="{BB962C8B-B14F-4D97-AF65-F5344CB8AC3E}">
        <p14:creationId xmlns:p14="http://schemas.microsoft.com/office/powerpoint/2010/main" val="794070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2DDC43D-59DB-4DB5-BF2F-02C2311B3FB7}" type="datetimeFigureOut">
              <a:rPr lang="en-US" smtClean="0"/>
              <a:t>8/19/22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07B928-554A-4E2E-8DE9-B761D9F6C42A}" type="slidenum">
              <a:rPr lang="en-US" smtClean="0"/>
              <a:t>‹#›</a:t>
            </a:fld>
            <a:endParaRPr lang="en-US"/>
          </a:p>
        </p:txBody>
      </p:sp>
    </p:spTree>
    <p:extLst>
      <p:ext uri="{BB962C8B-B14F-4D97-AF65-F5344CB8AC3E}">
        <p14:creationId xmlns:p14="http://schemas.microsoft.com/office/powerpoint/2010/main" val="1919501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2DDC43D-59DB-4DB5-BF2F-02C2311B3FB7}" type="datetimeFigureOut">
              <a:rPr lang="en-US" smtClean="0"/>
              <a:t>8/19/22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07B928-554A-4E2E-8DE9-B761D9F6C42A}" type="slidenum">
              <a:rPr lang="en-US" smtClean="0"/>
              <a:t>‹#›</a:t>
            </a:fld>
            <a:endParaRPr lang="en-US"/>
          </a:p>
        </p:txBody>
      </p:sp>
    </p:spTree>
    <p:extLst>
      <p:ext uri="{BB962C8B-B14F-4D97-AF65-F5344CB8AC3E}">
        <p14:creationId xmlns:p14="http://schemas.microsoft.com/office/powerpoint/2010/main" val="973882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DDC43D-59DB-4DB5-BF2F-02C2311B3FB7}" type="datetimeFigureOut">
              <a:rPr lang="en-US" smtClean="0"/>
              <a:t>8/19/22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07B928-554A-4E2E-8DE9-B761D9F6C42A}" type="slidenum">
              <a:rPr lang="en-US" smtClean="0"/>
              <a:t>‹#›</a:t>
            </a:fld>
            <a:endParaRPr lang="en-US"/>
          </a:p>
        </p:txBody>
      </p:sp>
    </p:spTree>
    <p:extLst>
      <p:ext uri="{BB962C8B-B14F-4D97-AF65-F5344CB8AC3E}">
        <p14:creationId xmlns:p14="http://schemas.microsoft.com/office/powerpoint/2010/main" val="3566390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2DDC43D-59DB-4DB5-BF2F-02C2311B3FB7}" type="datetimeFigureOut">
              <a:rPr lang="en-US" smtClean="0"/>
              <a:t>8/19/22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07B928-554A-4E2E-8DE9-B761D9F6C42A}" type="slidenum">
              <a:rPr lang="en-US" smtClean="0"/>
              <a:t>‹#›</a:t>
            </a:fld>
            <a:endParaRPr lang="en-US"/>
          </a:p>
        </p:txBody>
      </p:sp>
    </p:spTree>
    <p:extLst>
      <p:ext uri="{BB962C8B-B14F-4D97-AF65-F5344CB8AC3E}">
        <p14:creationId xmlns:p14="http://schemas.microsoft.com/office/powerpoint/2010/main" val="770640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DDC43D-59DB-4DB5-BF2F-02C2311B3FB7}" type="datetimeFigureOut">
              <a:rPr lang="en-US" smtClean="0"/>
              <a:t>8/19/22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07B928-554A-4E2E-8DE9-B761D9F6C42A}"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6059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2DDC43D-59DB-4DB5-BF2F-02C2311B3FB7}" type="datetimeFigureOut">
              <a:rPr lang="en-US" smtClean="0"/>
              <a:t>8/19/22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107B928-554A-4E2E-8DE9-B761D9F6C42A}"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4129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7907" y="3056902"/>
            <a:ext cx="7772400" cy="1463040"/>
          </a:xfrm>
        </p:spPr>
        <p:txBody>
          <a:bodyPr>
            <a:normAutofit/>
          </a:bodyPr>
          <a:lstStyle/>
          <a:p>
            <a:pPr algn="l"/>
            <a:r>
              <a:rPr lang="en-US" sz="9600" dirty="0">
                <a:solidFill>
                  <a:schemeClr val="bg1"/>
                </a:solidFill>
              </a:rPr>
              <a:t>MERL info Session</a:t>
            </a:r>
          </a:p>
        </p:txBody>
      </p:sp>
      <p:sp>
        <p:nvSpPr>
          <p:cNvPr id="4" name="Subtitle 2"/>
          <p:cNvSpPr txBox="1">
            <a:spLocks/>
          </p:cNvSpPr>
          <p:nvPr/>
        </p:nvSpPr>
        <p:spPr>
          <a:xfrm>
            <a:off x="7809539" y="3417621"/>
            <a:ext cx="9144000" cy="1655762"/>
          </a:xfrm>
          <a:prstGeom prst="rect">
            <a:avLst/>
          </a:prstGeom>
        </p:spPr>
        <p:txBody>
          <a:bodyPr vert="horz" lIns="91440" tIns="45720" rIns="91440" bIns="45720" rtlCol="0" anchor="ctr">
            <a:normAutofit/>
          </a:bodyPr>
          <a:lstStyle>
            <a:lvl1pPr marL="0" indent="0" algn="l" defTabSz="914400" rtl="0" eaLnBrk="1" latinLnBrk="0" hangingPunct="1">
              <a:lnSpc>
                <a:spcPct val="100000"/>
              </a:lnSpc>
              <a:spcBef>
                <a:spcPts val="0"/>
              </a:spcBef>
              <a:spcAft>
                <a:spcPts val="200"/>
              </a:spcAft>
              <a:buClr>
                <a:schemeClr val="accent1"/>
              </a:buClr>
              <a:buSzPct val="100000"/>
              <a:buFont typeface="Tw Cen MT" panose="020B0602020104020603" pitchFamily="34" charset="0"/>
              <a:buNone/>
              <a:defRPr sz="1800" kern="1200">
                <a:solidFill>
                  <a:schemeClr val="tx1">
                    <a:lumMod val="95000"/>
                    <a:lumOff val="5000"/>
                  </a:schemeClr>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9pPr>
          </a:lstStyle>
          <a:p>
            <a:endParaRPr lang="en-US" dirty="0">
              <a:solidFill>
                <a:srgbClr val="FF1B47"/>
              </a:solidFill>
            </a:endParaRPr>
          </a:p>
        </p:txBody>
      </p:sp>
      <p:sp>
        <p:nvSpPr>
          <p:cNvPr id="5" name="Subtitle 4"/>
          <p:cNvSpPr>
            <a:spLocks noGrp="1"/>
          </p:cNvSpPr>
          <p:nvPr>
            <p:ph type="subTitle" idx="1"/>
          </p:nvPr>
        </p:nvSpPr>
        <p:spPr>
          <a:xfrm>
            <a:off x="8610600" y="4960137"/>
            <a:ext cx="2298590" cy="1463040"/>
          </a:xfrm>
        </p:spPr>
        <p:txBody>
          <a:bodyPr/>
          <a:lstStyle/>
          <a:p>
            <a:r>
              <a:rPr lang="en-GB" dirty="0">
                <a:solidFill>
                  <a:schemeClr val="tx1"/>
                </a:solidFill>
              </a:rPr>
              <a:t>October 28</a:t>
            </a:r>
            <a:r>
              <a:rPr lang="en-GB" baseline="30000" dirty="0">
                <a:solidFill>
                  <a:schemeClr val="tx1"/>
                </a:solidFill>
              </a:rPr>
              <a:t>th</a:t>
            </a:r>
            <a:r>
              <a:rPr lang="en-GB" dirty="0">
                <a:solidFill>
                  <a:schemeClr val="tx1"/>
                </a:solidFill>
              </a:rPr>
              <a:t> &amp; November 4</a:t>
            </a:r>
            <a:r>
              <a:rPr lang="en-GB" baseline="30000" dirty="0">
                <a:solidFill>
                  <a:schemeClr val="tx1"/>
                </a:solidFill>
              </a:rPr>
              <a:t>th</a:t>
            </a:r>
          </a:p>
          <a:p>
            <a:r>
              <a:rPr lang="en-GB" dirty="0">
                <a:solidFill>
                  <a:schemeClr val="tx1"/>
                </a:solidFill>
              </a:rPr>
              <a:t>2020</a:t>
            </a:r>
            <a:endParaRPr lang="en-US" dirty="0">
              <a:solidFill>
                <a:schemeClr val="tx1"/>
              </a:solidFill>
            </a:endParaRPr>
          </a:p>
        </p:txBody>
      </p:sp>
    </p:spTree>
    <p:extLst>
      <p:ext uri="{BB962C8B-B14F-4D97-AF65-F5344CB8AC3E}">
        <p14:creationId xmlns:p14="http://schemas.microsoft.com/office/powerpoint/2010/main" val="2974797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7105" y="1944806"/>
            <a:ext cx="9764974" cy="4326339"/>
          </a:xfrm>
        </p:spPr>
        <p:txBody>
          <a:bodyPr>
            <a:noAutofit/>
          </a:bodyPr>
          <a:lstStyle/>
          <a:p>
            <a:pPr marL="0" indent="0">
              <a:lnSpc>
                <a:spcPct val="100000"/>
              </a:lnSpc>
              <a:spcBef>
                <a:spcPts val="500"/>
              </a:spcBef>
              <a:buNone/>
            </a:pPr>
            <a:r>
              <a:rPr lang="en-US" sz="2400" dirty="0"/>
              <a:t>Asking questions is easy. </a:t>
            </a:r>
          </a:p>
          <a:p>
            <a:pPr marL="0" indent="0">
              <a:lnSpc>
                <a:spcPct val="100000"/>
              </a:lnSpc>
              <a:spcBef>
                <a:spcPts val="500"/>
              </a:spcBef>
              <a:buNone/>
            </a:pPr>
            <a:r>
              <a:rPr lang="en-US" sz="2400" dirty="0"/>
              <a:t>Asking questions that can strengthen our portfolios by</a:t>
            </a:r>
          </a:p>
          <a:p>
            <a:pPr marL="688975" indent="-688975">
              <a:lnSpc>
                <a:spcPct val="100000"/>
              </a:lnSpc>
              <a:spcBef>
                <a:spcPts val="500"/>
              </a:spcBef>
              <a:buFont typeface="Courier New" panose="02070309020205020404" pitchFamily="49" charset="0"/>
              <a:buChar char="o"/>
            </a:pPr>
            <a:r>
              <a:rPr lang="en-US" sz="1800" dirty="0"/>
              <a:t>Testing our assumptions </a:t>
            </a:r>
          </a:p>
          <a:p>
            <a:pPr marL="688975" indent="-688975">
              <a:lnSpc>
                <a:spcPct val="100000"/>
              </a:lnSpc>
              <a:spcBef>
                <a:spcPts val="500"/>
              </a:spcBef>
              <a:buFont typeface="Courier New" panose="02070309020205020404" pitchFamily="49" charset="0"/>
              <a:buChar char="o"/>
            </a:pPr>
            <a:r>
              <a:rPr lang="en-US" sz="1800" dirty="0"/>
              <a:t>Validating or Refute our Theories of Change</a:t>
            </a:r>
          </a:p>
          <a:p>
            <a:pPr marL="688975" indent="-688975">
              <a:lnSpc>
                <a:spcPct val="100000"/>
              </a:lnSpc>
              <a:spcBef>
                <a:spcPts val="500"/>
              </a:spcBef>
              <a:buFont typeface="Courier New" panose="02070309020205020404" pitchFamily="49" charset="0"/>
              <a:buChar char="o"/>
            </a:pPr>
            <a:r>
              <a:rPr lang="en-US" sz="1800" dirty="0"/>
              <a:t>Right-sizing  or changing our Outcome expectations (including timeline)</a:t>
            </a:r>
          </a:p>
          <a:p>
            <a:pPr marL="688975" indent="-688975">
              <a:lnSpc>
                <a:spcPct val="100000"/>
              </a:lnSpc>
              <a:spcBef>
                <a:spcPts val="500"/>
              </a:spcBef>
              <a:buFont typeface="Courier New" panose="02070309020205020404" pitchFamily="49" charset="0"/>
              <a:buChar char="o"/>
            </a:pPr>
            <a:r>
              <a:rPr lang="en-US" sz="1800" dirty="0"/>
              <a:t>Adapting our funding strategy (e.g., the sequencing of funding)</a:t>
            </a:r>
          </a:p>
          <a:p>
            <a:pPr marL="688975" indent="-688975">
              <a:lnSpc>
                <a:spcPct val="100000"/>
              </a:lnSpc>
              <a:spcBef>
                <a:spcPts val="500"/>
              </a:spcBef>
              <a:buFont typeface="Courier New" panose="02070309020205020404" pitchFamily="49" charset="0"/>
              <a:buChar char="o"/>
            </a:pPr>
            <a:r>
              <a:rPr lang="en-US" sz="1800" dirty="0"/>
              <a:t>Altering our advocacy strategy</a:t>
            </a:r>
          </a:p>
          <a:p>
            <a:pPr marL="688975" indent="-688975">
              <a:lnSpc>
                <a:spcPct val="100000"/>
              </a:lnSpc>
              <a:spcBef>
                <a:spcPts val="500"/>
              </a:spcBef>
              <a:buFont typeface="Courier New" panose="02070309020205020404" pitchFamily="49" charset="0"/>
              <a:buChar char="o"/>
            </a:pPr>
            <a:r>
              <a:rPr lang="en-US" sz="1800" dirty="0"/>
              <a:t>Identifying funding partners and/or</a:t>
            </a:r>
          </a:p>
          <a:p>
            <a:pPr marL="688975" indent="-688975">
              <a:lnSpc>
                <a:spcPct val="100000"/>
              </a:lnSpc>
              <a:spcBef>
                <a:spcPts val="500"/>
              </a:spcBef>
              <a:buFont typeface="Courier New" panose="02070309020205020404" pitchFamily="49" charset="0"/>
              <a:buChar char="o"/>
            </a:pPr>
            <a:r>
              <a:rPr lang="en-US" sz="1800" dirty="0"/>
              <a:t>Modifying goals (including making them more attentive to priorities such as DEI or organizational health)</a:t>
            </a:r>
          </a:p>
          <a:p>
            <a:pPr marL="0" indent="0">
              <a:lnSpc>
                <a:spcPct val="100000"/>
              </a:lnSpc>
              <a:spcBef>
                <a:spcPts val="500"/>
              </a:spcBef>
              <a:buNone/>
            </a:pPr>
            <a:r>
              <a:rPr lang="en-US" sz="2400" dirty="0"/>
              <a:t>… is harder.</a:t>
            </a:r>
          </a:p>
        </p:txBody>
      </p:sp>
      <p:sp>
        <p:nvSpPr>
          <p:cNvPr id="5" name="Title 1"/>
          <p:cNvSpPr txBox="1">
            <a:spLocks/>
          </p:cNvSpPr>
          <p:nvPr/>
        </p:nvSpPr>
        <p:spPr>
          <a:xfrm>
            <a:off x="958160" y="648904"/>
            <a:ext cx="9720072" cy="149961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r>
              <a:rPr lang="en-US" sz="3600" b="1" dirty="0"/>
              <a:t>A good Portfolio Learning Agenda</a:t>
            </a:r>
          </a:p>
        </p:txBody>
      </p:sp>
    </p:spTree>
    <p:extLst>
      <p:ext uri="{BB962C8B-B14F-4D97-AF65-F5344CB8AC3E}">
        <p14:creationId xmlns:p14="http://schemas.microsoft.com/office/powerpoint/2010/main" val="1124005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Portfolio Learning &amp; Strategy Management</a:t>
            </a:r>
          </a:p>
        </p:txBody>
      </p:sp>
      <p:sp>
        <p:nvSpPr>
          <p:cNvPr id="3" name="Content Placeholder 2"/>
          <p:cNvSpPr>
            <a:spLocks noGrp="1"/>
          </p:cNvSpPr>
          <p:nvPr>
            <p:ph idx="1"/>
          </p:nvPr>
        </p:nvSpPr>
        <p:spPr>
          <a:xfrm>
            <a:off x="838200" y="1878331"/>
            <a:ext cx="10515600" cy="4861780"/>
          </a:xfrm>
        </p:spPr>
        <p:txBody>
          <a:bodyPr>
            <a:normAutofit fontScale="92500" lnSpcReduction="20000"/>
          </a:bodyPr>
          <a:lstStyle/>
          <a:p>
            <a:pPr marL="0" indent="0">
              <a:lnSpc>
                <a:spcPct val="100000"/>
              </a:lnSpc>
              <a:spcBef>
                <a:spcPts val="500"/>
              </a:spcBef>
              <a:buNone/>
            </a:pPr>
            <a:r>
              <a:rPr lang="en-US" dirty="0"/>
              <a:t>Together with checking progress against indicators, portfolio learnings will form a part of our annual </a:t>
            </a:r>
            <a:r>
              <a:rPr lang="en-US" b="1" dirty="0"/>
              <a:t>Review, Reflect, Adapt and Plan </a:t>
            </a:r>
            <a:r>
              <a:rPr lang="en-US" dirty="0"/>
              <a:t>(RRAP) Sessions, our annual reflection and accountability process that aims, among other things, to iterate portfolio strategies, improve design and practice.</a:t>
            </a:r>
          </a:p>
          <a:p>
            <a:pPr marL="0" indent="0">
              <a:lnSpc>
                <a:spcPct val="100000"/>
              </a:lnSpc>
              <a:spcBef>
                <a:spcPts val="500"/>
              </a:spcBef>
              <a:buNone/>
            </a:pPr>
            <a:endParaRPr lang="en-US" dirty="0"/>
          </a:p>
          <a:p>
            <a:pPr marL="0" indent="0">
              <a:lnSpc>
                <a:spcPct val="100000"/>
              </a:lnSpc>
              <a:spcBef>
                <a:spcPts val="500"/>
              </a:spcBef>
              <a:buNone/>
            </a:pPr>
            <a:r>
              <a:rPr lang="en-US" dirty="0"/>
              <a:t>The heart of that process involves taking stock of what has been learned to date from what we have done and from our engagement of the issue. The portfolio learning plan is intended to make that process more intentional. </a:t>
            </a:r>
          </a:p>
          <a:p>
            <a:pPr marL="0" indent="0">
              <a:lnSpc>
                <a:spcPct val="100000"/>
              </a:lnSpc>
              <a:spcBef>
                <a:spcPts val="500"/>
              </a:spcBef>
              <a:buNone/>
            </a:pPr>
            <a:endParaRPr lang="en-US" dirty="0"/>
          </a:p>
          <a:p>
            <a:pPr marL="0" indent="0">
              <a:lnSpc>
                <a:spcPct val="100000"/>
              </a:lnSpc>
              <a:spcBef>
                <a:spcPts val="500"/>
              </a:spcBef>
              <a:buNone/>
            </a:pPr>
            <a:r>
              <a:rPr lang="en-US" dirty="0"/>
              <a:t>To help the RRAP process we will assist each portfolio over the next few months to</a:t>
            </a:r>
          </a:p>
          <a:p>
            <a:pPr marL="688975" indent="-688975">
              <a:lnSpc>
                <a:spcPct val="100000"/>
              </a:lnSpc>
              <a:spcBef>
                <a:spcPts val="500"/>
              </a:spcBef>
              <a:buFont typeface="Courier New" panose="02070309020205020404" pitchFamily="49" charset="0"/>
              <a:buChar char="o"/>
            </a:pPr>
            <a:r>
              <a:rPr lang="en-US" dirty="0"/>
              <a:t>Identify priority questions, specifying how the answers will help strengthen the portfolio and feed into plans for the coming year(s)</a:t>
            </a:r>
          </a:p>
          <a:p>
            <a:pPr marL="688975" indent="-688975">
              <a:lnSpc>
                <a:spcPct val="100000"/>
              </a:lnSpc>
              <a:spcBef>
                <a:spcPts val="500"/>
              </a:spcBef>
              <a:buFont typeface="Courier New" panose="02070309020205020404" pitchFamily="49" charset="0"/>
              <a:buChar char="o"/>
            </a:pPr>
            <a:r>
              <a:rPr lang="en-US" dirty="0"/>
              <a:t>Break the questions into manageable pieces, with timelines for answers and methods for answering them, connecting where possible to monitoring.</a:t>
            </a:r>
          </a:p>
          <a:p>
            <a:pPr marL="0" indent="0">
              <a:lnSpc>
                <a:spcPct val="100000"/>
              </a:lnSpc>
              <a:spcBef>
                <a:spcPts val="500"/>
              </a:spcBef>
              <a:buNone/>
            </a:pPr>
            <a:endParaRPr lang="en-US" b="1" dirty="0"/>
          </a:p>
          <a:p>
            <a:pPr marL="0" indent="0">
              <a:lnSpc>
                <a:spcPct val="100000"/>
              </a:lnSpc>
              <a:spcBef>
                <a:spcPts val="500"/>
              </a:spcBef>
              <a:buNone/>
            </a:pPr>
            <a:r>
              <a:rPr lang="en-US" b="1" dirty="0"/>
              <a:t>THIS IS BY NO MEANS THE WHOLE OF WHAT RRAP ENTAILS BUT A KEY PART</a:t>
            </a:r>
          </a:p>
          <a:p>
            <a:pPr marL="0" indent="0">
              <a:lnSpc>
                <a:spcPct val="100000"/>
              </a:lnSpc>
              <a:spcBef>
                <a:spcPts val="500"/>
              </a:spcBef>
              <a:buNone/>
            </a:pPr>
            <a:endParaRPr lang="en-US" dirty="0"/>
          </a:p>
        </p:txBody>
      </p:sp>
    </p:spTree>
    <p:extLst>
      <p:ext uri="{BB962C8B-B14F-4D97-AF65-F5344CB8AC3E}">
        <p14:creationId xmlns:p14="http://schemas.microsoft.com/office/powerpoint/2010/main" val="2626554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Portfolio Learning Process &amp; your MERL BUDDIES</a:t>
            </a:r>
          </a:p>
        </p:txBody>
      </p:sp>
      <p:sp>
        <p:nvSpPr>
          <p:cNvPr id="3" name="Content Placeholder 2"/>
          <p:cNvSpPr>
            <a:spLocks noGrp="1"/>
          </p:cNvSpPr>
          <p:nvPr>
            <p:ph idx="1"/>
          </p:nvPr>
        </p:nvSpPr>
        <p:spPr>
          <a:xfrm>
            <a:off x="838200" y="1818802"/>
            <a:ext cx="10515600" cy="4351338"/>
          </a:xfrm>
        </p:spPr>
        <p:txBody>
          <a:bodyPr>
            <a:normAutofit/>
          </a:bodyPr>
          <a:lstStyle/>
          <a:p>
            <a:pPr marL="0" indent="0">
              <a:buNone/>
            </a:pPr>
            <a:r>
              <a:rPr lang="en-US" sz="2800" dirty="0"/>
              <a:t>The MERL team is here to help you with developing a portfolio learning plan</a:t>
            </a:r>
          </a:p>
          <a:p>
            <a:pPr marL="688975" indent="-688975">
              <a:buFont typeface="Courier New" panose="02070309020205020404" pitchFamily="49" charset="0"/>
              <a:buChar char="o"/>
            </a:pPr>
            <a:r>
              <a:rPr lang="en-US" sz="2800" dirty="0"/>
              <a:t>We are not here to learn for you; you have to own it</a:t>
            </a:r>
          </a:p>
          <a:p>
            <a:pPr marL="688975" indent="-688975">
              <a:buFont typeface="Courier New" panose="02070309020205020404" pitchFamily="49" charset="0"/>
              <a:buChar char="o"/>
            </a:pPr>
            <a:r>
              <a:rPr lang="en-US" sz="2800" dirty="0"/>
              <a:t>This is not compliance … for the most part … you will be asked to identify at least 1-2 questions that will have at least provisional answers by the RRAP session</a:t>
            </a:r>
          </a:p>
          <a:p>
            <a:pPr marL="688975" indent="-688975">
              <a:buFont typeface="Courier New" panose="02070309020205020404" pitchFamily="49" charset="0"/>
              <a:buChar char="o"/>
            </a:pPr>
            <a:r>
              <a:rPr lang="en-US" sz="2800" dirty="0"/>
              <a:t>I.e., apart from specifying primary questions, </a:t>
            </a:r>
            <a:r>
              <a:rPr lang="en-US" sz="2800" b="1" dirty="0">
                <a:solidFill>
                  <a:schemeClr val="accent4">
                    <a:lumMod val="75000"/>
                  </a:schemeClr>
                </a:solidFill>
              </a:rPr>
              <a:t>this is voluntary</a:t>
            </a:r>
          </a:p>
          <a:p>
            <a:pPr marL="0" indent="0">
              <a:buNone/>
            </a:pPr>
            <a:endParaRPr lang="en-US" sz="2800" dirty="0"/>
          </a:p>
        </p:txBody>
      </p:sp>
    </p:spTree>
    <p:extLst>
      <p:ext uri="{BB962C8B-B14F-4D97-AF65-F5344CB8AC3E}">
        <p14:creationId xmlns:p14="http://schemas.microsoft.com/office/powerpoint/2010/main" val="246490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What We will cover today</a:t>
            </a:r>
          </a:p>
        </p:txBody>
      </p:sp>
      <p:sp>
        <p:nvSpPr>
          <p:cNvPr id="4" name="Content Placeholder 3"/>
          <p:cNvSpPr>
            <a:spLocks noGrp="1"/>
          </p:cNvSpPr>
          <p:nvPr>
            <p:ph idx="1"/>
          </p:nvPr>
        </p:nvSpPr>
        <p:spPr/>
        <p:txBody>
          <a:bodyPr/>
          <a:lstStyle/>
          <a:p>
            <a:r>
              <a:rPr lang="en-GB" u="sng" dirty="0"/>
              <a:t>Recap on our progress so far</a:t>
            </a:r>
            <a:r>
              <a:rPr lang="en-GB" dirty="0"/>
              <a:t>: the road to our MEL Frameworks and baseline (15min)</a:t>
            </a:r>
          </a:p>
          <a:p>
            <a:endParaRPr lang="en-GB" dirty="0"/>
          </a:p>
          <a:p>
            <a:r>
              <a:rPr lang="en-GB" u="sng" dirty="0"/>
              <a:t>Developing a portfolio learning work plan</a:t>
            </a:r>
            <a:r>
              <a:rPr lang="en-GB" dirty="0"/>
              <a:t>: how to refine learning questions, our learning process, connecting leaning and MEL frameworks (45 min)</a:t>
            </a:r>
          </a:p>
          <a:p>
            <a:endParaRPr lang="en-GB" dirty="0"/>
          </a:p>
          <a:p>
            <a:r>
              <a:rPr lang="en-GB" u="sng" dirty="0"/>
              <a:t>Questions and comments</a:t>
            </a:r>
            <a:r>
              <a:rPr lang="en-GB" dirty="0"/>
              <a:t> (20-30 min)</a:t>
            </a:r>
            <a:endParaRPr lang="en-US" dirty="0"/>
          </a:p>
          <a:p>
            <a:endParaRPr lang="en-US" dirty="0"/>
          </a:p>
        </p:txBody>
      </p:sp>
    </p:spTree>
    <p:extLst>
      <p:ext uri="{BB962C8B-B14F-4D97-AF65-F5344CB8AC3E}">
        <p14:creationId xmlns:p14="http://schemas.microsoft.com/office/powerpoint/2010/main" val="2515673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Our progress so far</a:t>
            </a:r>
            <a:endParaRPr lang="en-US" dirty="0"/>
          </a:p>
        </p:txBody>
      </p:sp>
      <p:sp>
        <p:nvSpPr>
          <p:cNvPr id="3" name="Subtitle 2"/>
          <p:cNvSpPr>
            <a:spLocks noGrp="1"/>
          </p:cNvSpPr>
          <p:nvPr>
            <p:ph type="subTitle" idx="1"/>
          </p:nvPr>
        </p:nvSpPr>
        <p:spPr/>
        <p:txBody>
          <a:bodyPr>
            <a:normAutofit/>
          </a:bodyPr>
          <a:lstStyle/>
          <a:p>
            <a:r>
              <a:rPr lang="en-US" dirty="0"/>
              <a:t>The road to our MERL frameworks and baseline</a:t>
            </a:r>
          </a:p>
        </p:txBody>
      </p:sp>
    </p:spTree>
    <p:extLst>
      <p:ext uri="{BB962C8B-B14F-4D97-AF65-F5344CB8AC3E}">
        <p14:creationId xmlns:p14="http://schemas.microsoft.com/office/powerpoint/2010/main" val="168801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1213" y="514881"/>
            <a:ext cx="9720072" cy="1499616"/>
          </a:xfrm>
        </p:spPr>
        <p:txBody>
          <a:bodyPr>
            <a:normAutofit/>
          </a:bodyPr>
          <a:lstStyle/>
          <a:p>
            <a:r>
              <a:rPr lang="en-GB" sz="3600" b="1" dirty="0"/>
              <a:t>What have we covered and what is to come?</a:t>
            </a:r>
            <a:endParaRPr lang="en-US" sz="3600" b="1" dirty="0"/>
          </a:p>
        </p:txBody>
      </p:sp>
      <p:grpSp>
        <p:nvGrpSpPr>
          <p:cNvPr id="86" name="Group 85"/>
          <p:cNvGrpSpPr/>
          <p:nvPr/>
        </p:nvGrpSpPr>
        <p:grpSpPr>
          <a:xfrm>
            <a:off x="10950770" y="2103347"/>
            <a:ext cx="1173754" cy="3112374"/>
            <a:chOff x="11063987" y="2103347"/>
            <a:chExt cx="1173754" cy="3112374"/>
          </a:xfrm>
        </p:grpSpPr>
        <p:sp>
          <p:nvSpPr>
            <p:cNvPr id="84" name="Rectangle 83"/>
            <p:cNvSpPr/>
            <p:nvPr/>
          </p:nvSpPr>
          <p:spPr>
            <a:xfrm>
              <a:off x="11063987" y="2103347"/>
              <a:ext cx="904800" cy="311237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t>Review</a:t>
              </a:r>
            </a:p>
            <a:p>
              <a:r>
                <a:rPr lang="en-GB" sz="2000" dirty="0"/>
                <a:t>Reflect</a:t>
              </a:r>
            </a:p>
            <a:p>
              <a:r>
                <a:rPr lang="en-GB" sz="2000" dirty="0"/>
                <a:t>Adapt</a:t>
              </a:r>
            </a:p>
            <a:p>
              <a:r>
                <a:rPr lang="en-GB" sz="2000" dirty="0"/>
                <a:t>Plan</a:t>
              </a:r>
              <a:endParaRPr lang="en-US" sz="2000" dirty="0"/>
            </a:p>
          </p:txBody>
        </p:sp>
        <p:sp>
          <p:nvSpPr>
            <p:cNvPr id="85" name="Isosceles Triangle 84"/>
            <p:cNvSpPr/>
            <p:nvPr/>
          </p:nvSpPr>
          <p:spPr>
            <a:xfrm rot="5400000">
              <a:off x="10547078" y="3525058"/>
              <a:ext cx="3112371" cy="268955"/>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3" name="Group 92"/>
          <p:cNvGrpSpPr/>
          <p:nvPr/>
        </p:nvGrpSpPr>
        <p:grpSpPr>
          <a:xfrm>
            <a:off x="4820736" y="628737"/>
            <a:ext cx="7172670" cy="6012433"/>
            <a:chOff x="4820736" y="628737"/>
            <a:chExt cx="7172670" cy="6012433"/>
          </a:xfrm>
        </p:grpSpPr>
        <p:grpSp>
          <p:nvGrpSpPr>
            <p:cNvPr id="90" name="Group 89"/>
            <p:cNvGrpSpPr/>
            <p:nvPr/>
          </p:nvGrpSpPr>
          <p:grpSpPr>
            <a:xfrm>
              <a:off x="4820736" y="628737"/>
              <a:ext cx="7172670" cy="6012433"/>
              <a:chOff x="4820736" y="628737"/>
              <a:chExt cx="7172670" cy="6012433"/>
            </a:xfrm>
          </p:grpSpPr>
          <p:grpSp>
            <p:nvGrpSpPr>
              <p:cNvPr id="4" name="Group 3"/>
              <p:cNvGrpSpPr/>
              <p:nvPr/>
            </p:nvGrpSpPr>
            <p:grpSpPr>
              <a:xfrm>
                <a:off x="4820736" y="1687196"/>
                <a:ext cx="6982604" cy="4953974"/>
                <a:chOff x="4820736" y="1687196"/>
                <a:chExt cx="6982604" cy="4953974"/>
              </a:xfrm>
            </p:grpSpPr>
            <p:grpSp>
              <p:nvGrpSpPr>
                <p:cNvPr id="5" name="Group 4"/>
                <p:cNvGrpSpPr/>
                <p:nvPr/>
              </p:nvGrpSpPr>
              <p:grpSpPr>
                <a:xfrm>
                  <a:off x="9816908" y="2651879"/>
                  <a:ext cx="1986432" cy="3989291"/>
                  <a:chOff x="9921416" y="2651879"/>
                  <a:chExt cx="1986432" cy="3989291"/>
                </a:xfrm>
              </p:grpSpPr>
              <p:sp>
                <p:nvSpPr>
                  <p:cNvPr id="6" name="Google Shape;99;p20"/>
                  <p:cNvSpPr/>
                  <p:nvPr/>
                </p:nvSpPr>
                <p:spPr>
                  <a:xfrm rot="3411359">
                    <a:off x="8789040" y="4101615"/>
                    <a:ext cx="2420057" cy="155305"/>
                  </a:xfrm>
                  <a:prstGeom prst="rect">
                    <a:avLst/>
                  </a:prstGeom>
                  <a:solidFill>
                    <a:srgbClr val="D8D2C6"/>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400"/>
                      <a:buFont typeface="Corbel"/>
                      <a:buNone/>
                    </a:pPr>
                    <a:endParaRPr sz="1400" b="0" i="0" u="none" strike="noStrike" cap="none">
                      <a:solidFill>
                        <a:schemeClr val="dk1"/>
                      </a:solidFill>
                      <a:latin typeface="Arial"/>
                      <a:ea typeface="Arial"/>
                      <a:cs typeface="Arial"/>
                      <a:sym typeface="Arial"/>
                    </a:endParaRPr>
                  </a:p>
                </p:txBody>
              </p:sp>
              <p:grpSp>
                <p:nvGrpSpPr>
                  <p:cNvPr id="7" name="Group 6"/>
                  <p:cNvGrpSpPr/>
                  <p:nvPr/>
                </p:nvGrpSpPr>
                <p:grpSpPr>
                  <a:xfrm>
                    <a:off x="10075697" y="2651879"/>
                    <a:ext cx="1832151" cy="3989291"/>
                    <a:chOff x="9975004" y="2404035"/>
                    <a:chExt cx="1832151" cy="3989291"/>
                  </a:xfrm>
                </p:grpSpPr>
                <p:sp>
                  <p:nvSpPr>
                    <p:cNvPr id="8" name="Google Shape;111;p20"/>
                    <p:cNvSpPr/>
                    <p:nvPr/>
                  </p:nvSpPr>
                  <p:spPr>
                    <a:xfrm>
                      <a:off x="10316934" y="4715715"/>
                      <a:ext cx="709244" cy="597377"/>
                    </a:xfrm>
                    <a:prstGeom prst="ellipse">
                      <a:avLst/>
                    </a:prstGeom>
                    <a:solidFill>
                      <a:srgbClr val="FF0019"/>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Clr>
                          <a:schemeClr val="lt1"/>
                        </a:buClr>
                        <a:buSzPts val="2100"/>
                        <a:buFont typeface="Corbel"/>
                        <a:buNone/>
                      </a:pPr>
                      <a:endParaRPr sz="2100" b="1" i="0" u="none" strike="noStrike" cap="none" dirty="0">
                        <a:solidFill>
                          <a:srgbClr val="820019"/>
                        </a:solidFill>
                        <a:latin typeface="Corbel"/>
                        <a:ea typeface="Corbel"/>
                        <a:cs typeface="Corbel"/>
                        <a:sym typeface="Corbel"/>
                      </a:endParaRPr>
                    </a:p>
                  </p:txBody>
                </p:sp>
                <p:sp>
                  <p:nvSpPr>
                    <p:cNvPr id="9" name="Google Shape;121;p20"/>
                    <p:cNvSpPr/>
                    <p:nvPr/>
                  </p:nvSpPr>
                  <p:spPr>
                    <a:xfrm rot="10800000">
                      <a:off x="9975004" y="5460301"/>
                      <a:ext cx="1706187" cy="909761"/>
                    </a:xfrm>
                    <a:prstGeom prst="wedgeRoundRectCallout">
                      <a:avLst>
                        <a:gd name="adj1" fmla="val 28153"/>
                        <a:gd name="adj2" fmla="val 63417"/>
                        <a:gd name="adj3" fmla="val 16667"/>
                      </a:avLst>
                    </a:prstGeom>
                    <a:solidFill>
                      <a:schemeClr val="accent1"/>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400"/>
                        <a:buFont typeface="Corbel"/>
                        <a:buNone/>
                      </a:pPr>
                      <a:endParaRPr sz="1400" b="0" i="0" u="none" strike="noStrike" cap="none">
                        <a:solidFill>
                          <a:schemeClr val="dk1"/>
                        </a:solidFill>
                        <a:latin typeface="Arial"/>
                        <a:ea typeface="Arial"/>
                        <a:cs typeface="Arial"/>
                        <a:sym typeface="Arial"/>
                      </a:endParaRPr>
                    </a:p>
                  </p:txBody>
                </p:sp>
                <p:sp>
                  <p:nvSpPr>
                    <p:cNvPr id="10" name="Google Shape;122;p20"/>
                    <p:cNvSpPr/>
                    <p:nvPr/>
                  </p:nvSpPr>
                  <p:spPr>
                    <a:xfrm>
                      <a:off x="9975004" y="5460301"/>
                      <a:ext cx="1832151" cy="933025"/>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GB" sz="1400" b="1" dirty="0">
                          <a:solidFill>
                            <a:schemeClr val="dk1"/>
                          </a:solidFill>
                          <a:latin typeface="Corbel"/>
                          <a:ea typeface="Corbel"/>
                          <a:cs typeface="Corbel"/>
                          <a:sym typeface="Corbel"/>
                        </a:rPr>
                        <a:t>Finalise Plans</a:t>
                      </a:r>
                      <a:endParaRPr sz="1400" b="1" dirty="0">
                        <a:solidFill>
                          <a:schemeClr val="dk1"/>
                        </a:solidFill>
                        <a:latin typeface="Corbel"/>
                        <a:ea typeface="Corbel"/>
                        <a:cs typeface="Corbel"/>
                        <a:sym typeface="Corbel"/>
                      </a:endParaRPr>
                    </a:p>
                    <a:p>
                      <a:pPr marL="0" marR="0" lvl="0" indent="0" algn="l" rtl="0">
                        <a:spcBef>
                          <a:spcPts val="0"/>
                        </a:spcBef>
                        <a:spcAft>
                          <a:spcPts val="0"/>
                        </a:spcAft>
                        <a:buNone/>
                      </a:pPr>
                      <a:r>
                        <a:rPr lang="pt-BR" sz="1300" i="1" dirty="0">
                          <a:solidFill>
                            <a:schemeClr val="dk1"/>
                          </a:solidFill>
                          <a:latin typeface="Corbel"/>
                          <a:ea typeface="Corbel"/>
                          <a:cs typeface="Corbel"/>
                          <a:sym typeface="Corbel"/>
                        </a:rPr>
                        <a:t>Finalise MEL workplans and kick-off implementation</a:t>
                      </a:r>
                      <a:endParaRPr sz="1300" i="1" dirty="0">
                        <a:solidFill>
                          <a:schemeClr val="dk1"/>
                        </a:solidFill>
                        <a:latin typeface="Corbel"/>
                        <a:ea typeface="Corbel"/>
                        <a:cs typeface="Corbel"/>
                        <a:sym typeface="Corbel"/>
                      </a:endParaRPr>
                    </a:p>
                  </p:txBody>
                </p:sp>
                <p:grpSp>
                  <p:nvGrpSpPr>
                    <p:cNvPr id="11" name="Group 10"/>
                    <p:cNvGrpSpPr/>
                    <p:nvPr/>
                  </p:nvGrpSpPr>
                  <p:grpSpPr>
                    <a:xfrm>
                      <a:off x="10666028" y="2404035"/>
                      <a:ext cx="315750" cy="2299776"/>
                      <a:chOff x="7894375" y="869273"/>
                      <a:chExt cx="261459" cy="2049630"/>
                    </a:xfrm>
                  </p:grpSpPr>
                  <p:cxnSp>
                    <p:nvCxnSpPr>
                      <p:cNvPr id="12" name="Google Shape;133;p20"/>
                      <p:cNvCxnSpPr/>
                      <p:nvPr/>
                    </p:nvCxnSpPr>
                    <p:spPr>
                      <a:xfrm>
                        <a:off x="7910213" y="924439"/>
                        <a:ext cx="1" cy="1994464"/>
                      </a:xfrm>
                      <a:prstGeom prst="straightConnector1">
                        <a:avLst/>
                      </a:prstGeom>
                      <a:solidFill>
                        <a:schemeClr val="accent1"/>
                      </a:solidFill>
                      <a:ln w="9525" cap="flat" cmpd="sng">
                        <a:solidFill>
                          <a:schemeClr val="dk1"/>
                        </a:solidFill>
                        <a:prstDash val="dash"/>
                        <a:round/>
                        <a:headEnd type="none" w="sm" len="sm"/>
                        <a:tailEnd type="none" w="sm" len="sm"/>
                      </a:ln>
                    </p:spPr>
                  </p:cxnSp>
                  <p:sp>
                    <p:nvSpPr>
                      <p:cNvPr id="13" name="Google Shape;137;p20"/>
                      <p:cNvSpPr txBox="1"/>
                      <p:nvPr/>
                    </p:nvSpPr>
                    <p:spPr>
                      <a:xfrm rot="16200000">
                        <a:off x="7096307" y="1667341"/>
                        <a:ext cx="1857596" cy="261459"/>
                      </a:xfrm>
                      <a:prstGeom prst="rect">
                        <a:avLst/>
                      </a:prstGeom>
                      <a:noFill/>
                      <a:ln>
                        <a:noFill/>
                      </a:ln>
                    </p:spPr>
                    <p:txBody>
                      <a:bodyPr spcFirstLastPara="1" wrap="square" lIns="68575" tIns="34275" rIns="68575" bIns="34275" anchor="t" anchorCtr="0">
                        <a:noAutofit/>
                      </a:bodyPr>
                      <a:lstStyle/>
                      <a:p>
                        <a:pPr marL="0" marR="0" lvl="0" indent="0" algn="r" rtl="0">
                          <a:spcBef>
                            <a:spcPts val="0"/>
                          </a:spcBef>
                          <a:spcAft>
                            <a:spcPts val="0"/>
                          </a:spcAft>
                          <a:buNone/>
                        </a:pPr>
                        <a:r>
                          <a:rPr lang="pt-BR" sz="1400" b="1" dirty="0">
                            <a:solidFill>
                              <a:schemeClr val="dk1"/>
                            </a:solidFill>
                            <a:latin typeface="Corbel"/>
                            <a:ea typeface="Corbel"/>
                            <a:cs typeface="Corbel"/>
                            <a:sym typeface="Corbel"/>
                          </a:rPr>
                          <a:t>January-February 2021</a:t>
                        </a:r>
                        <a:endParaRPr sz="1400" b="1" dirty="0">
                          <a:solidFill>
                            <a:schemeClr val="dk1"/>
                          </a:solidFill>
                          <a:latin typeface="Corbel"/>
                          <a:ea typeface="Corbel"/>
                          <a:cs typeface="Corbel"/>
                          <a:sym typeface="Corbel"/>
                        </a:endParaRPr>
                      </a:p>
                    </p:txBody>
                  </p:sp>
                </p:grpSp>
              </p:grpSp>
            </p:grpSp>
            <p:grpSp>
              <p:nvGrpSpPr>
                <p:cNvPr id="15" name="Group 14"/>
                <p:cNvGrpSpPr/>
                <p:nvPr/>
              </p:nvGrpSpPr>
              <p:grpSpPr>
                <a:xfrm>
                  <a:off x="8041063" y="1704444"/>
                  <a:ext cx="2212159" cy="3891181"/>
                  <a:chOff x="8137887" y="1712128"/>
                  <a:chExt cx="2212159" cy="3891181"/>
                </a:xfrm>
              </p:grpSpPr>
              <p:sp>
                <p:nvSpPr>
                  <p:cNvPr id="17" name="Google Shape;99;p20"/>
                  <p:cNvSpPr/>
                  <p:nvPr/>
                </p:nvSpPr>
                <p:spPr>
                  <a:xfrm rot="18300282">
                    <a:off x="7005511" y="4152552"/>
                    <a:ext cx="2420057" cy="155305"/>
                  </a:xfrm>
                  <a:prstGeom prst="rect">
                    <a:avLst/>
                  </a:prstGeom>
                  <a:solidFill>
                    <a:srgbClr val="D8D2C6"/>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400"/>
                      <a:buFont typeface="Corbel"/>
                      <a:buNone/>
                    </a:pPr>
                    <a:endParaRPr sz="1400" b="0" i="0" u="none" strike="noStrike" cap="none">
                      <a:solidFill>
                        <a:schemeClr val="dk1"/>
                      </a:solidFill>
                      <a:latin typeface="Arial"/>
                      <a:ea typeface="Arial"/>
                      <a:cs typeface="Arial"/>
                      <a:sym typeface="Arial"/>
                    </a:endParaRPr>
                  </a:p>
                </p:txBody>
              </p:sp>
              <p:grpSp>
                <p:nvGrpSpPr>
                  <p:cNvPr id="18" name="Group 17"/>
                  <p:cNvGrpSpPr/>
                  <p:nvPr/>
                </p:nvGrpSpPr>
                <p:grpSpPr>
                  <a:xfrm>
                    <a:off x="8367873" y="1712128"/>
                    <a:ext cx="1982173" cy="3891181"/>
                    <a:chOff x="8147197" y="1403514"/>
                    <a:chExt cx="1982173" cy="3891181"/>
                  </a:xfrm>
                </p:grpSpPr>
                <p:sp>
                  <p:nvSpPr>
                    <p:cNvPr id="19" name="Google Shape;112;p20"/>
                    <p:cNvSpPr/>
                    <p:nvPr/>
                  </p:nvSpPr>
                  <p:spPr>
                    <a:xfrm rot="10800000">
                      <a:off x="8147197" y="1414784"/>
                      <a:ext cx="1982173" cy="917276"/>
                    </a:xfrm>
                    <a:prstGeom prst="wedgeRoundRectCallout">
                      <a:avLst>
                        <a:gd name="adj1" fmla="val 32187"/>
                        <a:gd name="adj2" fmla="val -74565"/>
                        <a:gd name="adj3" fmla="val 16667"/>
                      </a:avLst>
                    </a:prstGeom>
                    <a:solidFill>
                      <a:schemeClr val="accent1"/>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400"/>
                        <a:buFont typeface="Corbel"/>
                        <a:buNone/>
                      </a:pPr>
                      <a:endParaRPr sz="1400" b="0" i="0" u="none" strike="noStrike" cap="none">
                        <a:solidFill>
                          <a:schemeClr val="dk1"/>
                        </a:solidFill>
                        <a:latin typeface="Arial"/>
                        <a:ea typeface="Arial"/>
                        <a:cs typeface="Arial"/>
                        <a:sym typeface="Arial"/>
                      </a:endParaRPr>
                    </a:p>
                  </p:txBody>
                </p:sp>
                <p:sp>
                  <p:nvSpPr>
                    <p:cNvPr id="20" name="Google Shape;128;p20"/>
                    <p:cNvSpPr/>
                    <p:nvPr/>
                  </p:nvSpPr>
                  <p:spPr>
                    <a:xfrm>
                      <a:off x="8225264" y="1403514"/>
                      <a:ext cx="1867256" cy="777014"/>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GB" sz="1400" b="1" dirty="0">
                          <a:solidFill>
                            <a:schemeClr val="dk1"/>
                          </a:solidFill>
                          <a:latin typeface="Corbel"/>
                          <a:ea typeface="Corbel"/>
                          <a:cs typeface="Corbel"/>
                          <a:sym typeface="Corbel"/>
                        </a:rPr>
                        <a:t>Diversity, Equity, &amp; Inclusion (DEI) Review</a:t>
                      </a:r>
                      <a:endParaRPr sz="1400" b="1" dirty="0">
                        <a:solidFill>
                          <a:schemeClr val="dk1"/>
                        </a:solidFill>
                        <a:latin typeface="Corbel"/>
                        <a:ea typeface="Corbel"/>
                        <a:cs typeface="Corbel"/>
                        <a:sym typeface="Corbel"/>
                      </a:endParaRPr>
                    </a:p>
                    <a:p>
                      <a:r>
                        <a:rPr lang="pt-BR" sz="1400" i="1" dirty="0">
                          <a:solidFill>
                            <a:schemeClr val="dk1"/>
                          </a:solidFill>
                          <a:latin typeface="Corbel"/>
                          <a:ea typeface="Corbel"/>
                          <a:cs typeface="Corbel"/>
                          <a:sym typeface="Corbel"/>
                        </a:rPr>
                        <a:t>Deep dive into DEI and advocacy </a:t>
                      </a:r>
                      <a:endParaRPr lang="en-GB" sz="1400" b="1" dirty="0">
                        <a:solidFill>
                          <a:schemeClr val="dk1"/>
                        </a:solidFill>
                        <a:latin typeface="Corbel"/>
                        <a:ea typeface="Corbel"/>
                        <a:cs typeface="Corbel"/>
                        <a:sym typeface="Corbel"/>
                      </a:endParaRPr>
                    </a:p>
                    <a:p>
                      <a:endParaRPr lang="pt-BR" sz="1400" i="1" dirty="0">
                        <a:solidFill>
                          <a:schemeClr val="dk1"/>
                        </a:solidFill>
                        <a:latin typeface="Corbel"/>
                        <a:ea typeface="Corbel"/>
                        <a:cs typeface="Corbel"/>
                        <a:sym typeface="Corbel"/>
                      </a:endParaRPr>
                    </a:p>
                  </p:txBody>
                </p:sp>
                <p:grpSp>
                  <p:nvGrpSpPr>
                    <p:cNvPr id="21" name="Group 20"/>
                    <p:cNvGrpSpPr/>
                    <p:nvPr/>
                  </p:nvGrpSpPr>
                  <p:grpSpPr>
                    <a:xfrm rot="10800000">
                      <a:off x="8570745" y="2404806"/>
                      <a:ext cx="709244" cy="2889889"/>
                      <a:chOff x="1258657" y="1509865"/>
                      <a:chExt cx="709244" cy="2889889"/>
                    </a:xfrm>
                  </p:grpSpPr>
                  <p:sp>
                    <p:nvSpPr>
                      <p:cNvPr id="22" name="Google Shape;105;p20"/>
                      <p:cNvSpPr/>
                      <p:nvPr/>
                    </p:nvSpPr>
                    <p:spPr>
                      <a:xfrm>
                        <a:off x="1258657" y="3802377"/>
                        <a:ext cx="709244" cy="597377"/>
                      </a:xfrm>
                      <a:prstGeom prst="ellipse">
                        <a:avLst/>
                      </a:prstGeom>
                      <a:solidFill>
                        <a:srgbClr val="FF0019"/>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Clr>
                            <a:schemeClr val="lt1"/>
                          </a:buClr>
                          <a:buSzPts val="2100"/>
                          <a:buFont typeface="Corbel"/>
                          <a:buNone/>
                        </a:pPr>
                        <a:endParaRPr sz="2100" b="1" i="0" u="none" strike="noStrike" cap="none" dirty="0">
                          <a:solidFill>
                            <a:srgbClr val="820019"/>
                          </a:solidFill>
                          <a:latin typeface="Corbel"/>
                          <a:ea typeface="Corbel"/>
                          <a:cs typeface="Corbel"/>
                          <a:sym typeface="Corbel"/>
                        </a:endParaRPr>
                      </a:p>
                    </p:txBody>
                  </p:sp>
                  <p:grpSp>
                    <p:nvGrpSpPr>
                      <p:cNvPr id="23" name="Group 22"/>
                      <p:cNvGrpSpPr/>
                      <p:nvPr/>
                    </p:nvGrpSpPr>
                    <p:grpSpPr>
                      <a:xfrm>
                        <a:off x="1290610" y="1509865"/>
                        <a:ext cx="341809" cy="2284997"/>
                        <a:chOff x="506395" y="873603"/>
                        <a:chExt cx="283038" cy="2036458"/>
                      </a:xfrm>
                    </p:grpSpPr>
                    <p:cxnSp>
                      <p:nvCxnSpPr>
                        <p:cNvPr id="24" name="Google Shape;132;p20"/>
                        <p:cNvCxnSpPr/>
                        <p:nvPr/>
                      </p:nvCxnSpPr>
                      <p:spPr>
                        <a:xfrm>
                          <a:off x="767650" y="915597"/>
                          <a:ext cx="1" cy="1994464"/>
                        </a:xfrm>
                        <a:prstGeom prst="straightConnector1">
                          <a:avLst/>
                        </a:prstGeom>
                        <a:solidFill>
                          <a:schemeClr val="accent1"/>
                        </a:solidFill>
                        <a:ln w="9525" cap="flat" cmpd="sng">
                          <a:solidFill>
                            <a:schemeClr val="dk1"/>
                          </a:solidFill>
                          <a:prstDash val="dash"/>
                          <a:round/>
                          <a:headEnd type="none" w="sm" len="sm"/>
                          <a:tailEnd type="none" w="sm" len="sm"/>
                        </a:ln>
                      </p:spPr>
                    </p:cxnSp>
                    <p:sp>
                      <p:nvSpPr>
                        <p:cNvPr id="25" name="Google Shape;134;p20"/>
                        <p:cNvSpPr txBox="1"/>
                        <p:nvPr/>
                      </p:nvSpPr>
                      <p:spPr>
                        <a:xfrm rot="5400000">
                          <a:off x="-260144" y="1640142"/>
                          <a:ext cx="1816115" cy="283038"/>
                        </a:xfrm>
                        <a:prstGeom prst="rect">
                          <a:avLst/>
                        </a:prstGeom>
                        <a:noFill/>
                        <a:ln>
                          <a:noFill/>
                        </a:ln>
                      </p:spPr>
                      <p:txBody>
                        <a:bodyPr spcFirstLastPara="1" wrap="square" lIns="68575" tIns="34275" rIns="68575" bIns="34275" anchor="t" anchorCtr="0">
                          <a:noAutofit/>
                        </a:bodyPr>
                        <a:lstStyle/>
                        <a:p>
                          <a:r>
                            <a:rPr lang="en-GB" sz="1400" b="1" dirty="0">
                              <a:solidFill>
                                <a:schemeClr val="dk1"/>
                              </a:solidFill>
                              <a:latin typeface="Corbel"/>
                              <a:ea typeface="Corbel"/>
                              <a:cs typeface="Corbel"/>
                              <a:sym typeface="Corbel"/>
                            </a:rPr>
                            <a:t>October-December</a:t>
                          </a:r>
                        </a:p>
                      </p:txBody>
                    </p:sp>
                  </p:grpSp>
                </p:grpSp>
              </p:grpSp>
            </p:grpSp>
            <p:grpSp>
              <p:nvGrpSpPr>
                <p:cNvPr id="26" name="Group 25"/>
                <p:cNvGrpSpPr/>
                <p:nvPr/>
              </p:nvGrpSpPr>
              <p:grpSpPr>
                <a:xfrm>
                  <a:off x="6601409" y="2651880"/>
                  <a:ext cx="1800373" cy="3941019"/>
                  <a:chOff x="6705917" y="2651880"/>
                  <a:chExt cx="1800373" cy="3941019"/>
                </a:xfrm>
              </p:grpSpPr>
              <p:sp>
                <p:nvSpPr>
                  <p:cNvPr id="27" name="Google Shape;99;p20"/>
                  <p:cNvSpPr/>
                  <p:nvPr/>
                </p:nvSpPr>
                <p:spPr>
                  <a:xfrm rot="3411359">
                    <a:off x="5573541" y="4164795"/>
                    <a:ext cx="2420057" cy="155305"/>
                  </a:xfrm>
                  <a:prstGeom prst="rect">
                    <a:avLst/>
                  </a:prstGeom>
                  <a:solidFill>
                    <a:srgbClr val="D8D2C6"/>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400"/>
                      <a:buFont typeface="Corbel"/>
                      <a:buNone/>
                    </a:pPr>
                    <a:endParaRPr sz="1400" b="0" i="0" u="none" strike="noStrike" cap="none">
                      <a:solidFill>
                        <a:schemeClr val="dk1"/>
                      </a:solidFill>
                      <a:latin typeface="Arial"/>
                      <a:ea typeface="Arial"/>
                      <a:cs typeface="Arial"/>
                      <a:sym typeface="Arial"/>
                    </a:endParaRPr>
                  </a:p>
                </p:txBody>
              </p:sp>
              <p:grpSp>
                <p:nvGrpSpPr>
                  <p:cNvPr id="28" name="Group 27"/>
                  <p:cNvGrpSpPr/>
                  <p:nvPr/>
                </p:nvGrpSpPr>
                <p:grpSpPr>
                  <a:xfrm>
                    <a:off x="6800103" y="2651880"/>
                    <a:ext cx="1706187" cy="3941019"/>
                    <a:chOff x="6638739" y="2429044"/>
                    <a:chExt cx="1706187" cy="3941019"/>
                  </a:xfrm>
                </p:grpSpPr>
                <p:sp>
                  <p:nvSpPr>
                    <p:cNvPr id="29" name="Google Shape;119;p20"/>
                    <p:cNvSpPr/>
                    <p:nvPr/>
                  </p:nvSpPr>
                  <p:spPr>
                    <a:xfrm rot="10800000">
                      <a:off x="6638739" y="5422507"/>
                      <a:ext cx="1706187" cy="947556"/>
                    </a:xfrm>
                    <a:prstGeom prst="wedgeRoundRectCallout">
                      <a:avLst>
                        <a:gd name="adj1" fmla="val 28599"/>
                        <a:gd name="adj2" fmla="val 65252"/>
                        <a:gd name="adj3" fmla="val 16667"/>
                      </a:avLst>
                    </a:prstGeom>
                    <a:solidFill>
                      <a:schemeClr val="accent1"/>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400"/>
                        <a:buFont typeface="Corbel"/>
                        <a:buNone/>
                      </a:pPr>
                      <a:endParaRPr sz="1400" b="0" i="0" u="none" strike="noStrike" cap="none">
                        <a:solidFill>
                          <a:schemeClr val="dk1"/>
                        </a:solidFill>
                        <a:latin typeface="Arial"/>
                        <a:ea typeface="Arial"/>
                        <a:cs typeface="Arial"/>
                        <a:sym typeface="Arial"/>
                      </a:endParaRPr>
                    </a:p>
                  </p:txBody>
                </p:sp>
                <p:sp>
                  <p:nvSpPr>
                    <p:cNvPr id="30" name="Google Shape;120;p20"/>
                    <p:cNvSpPr/>
                    <p:nvPr/>
                  </p:nvSpPr>
                  <p:spPr>
                    <a:xfrm>
                      <a:off x="6696528" y="5460301"/>
                      <a:ext cx="1590608" cy="777013"/>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GB" sz="1400" b="1" dirty="0">
                          <a:solidFill>
                            <a:schemeClr val="dk1"/>
                          </a:solidFill>
                          <a:latin typeface="Corbel"/>
                          <a:ea typeface="Corbel"/>
                          <a:cs typeface="Corbel"/>
                          <a:sym typeface="Corbel"/>
                        </a:rPr>
                        <a:t>Learning</a:t>
                      </a:r>
                    </a:p>
                  </p:txBody>
                </p:sp>
                <p:grpSp>
                  <p:nvGrpSpPr>
                    <p:cNvPr id="31" name="Group 30"/>
                    <p:cNvGrpSpPr/>
                    <p:nvPr/>
                  </p:nvGrpSpPr>
                  <p:grpSpPr>
                    <a:xfrm>
                      <a:off x="7026619" y="2429044"/>
                      <a:ext cx="709244" cy="2892130"/>
                      <a:chOff x="4119294" y="1552898"/>
                      <a:chExt cx="709244" cy="2892130"/>
                    </a:xfrm>
                  </p:grpSpPr>
                  <p:grpSp>
                    <p:nvGrpSpPr>
                      <p:cNvPr id="32" name="Group 31"/>
                      <p:cNvGrpSpPr/>
                      <p:nvPr/>
                    </p:nvGrpSpPr>
                    <p:grpSpPr>
                      <a:xfrm>
                        <a:off x="4452951" y="1552898"/>
                        <a:ext cx="289057" cy="2294753"/>
                        <a:chOff x="3124995" y="911955"/>
                        <a:chExt cx="239355" cy="2045152"/>
                      </a:xfrm>
                    </p:grpSpPr>
                    <p:cxnSp>
                      <p:nvCxnSpPr>
                        <p:cNvPr id="34" name="Google Shape;130;p20"/>
                        <p:cNvCxnSpPr>
                          <a:endCxn id="33" idx="0"/>
                        </p:cNvCxnSpPr>
                        <p:nvPr/>
                      </p:nvCxnSpPr>
                      <p:spPr>
                        <a:xfrm>
                          <a:off x="3142366" y="962707"/>
                          <a:ext cx="0" cy="1994400"/>
                        </a:xfrm>
                        <a:prstGeom prst="straightConnector1">
                          <a:avLst/>
                        </a:prstGeom>
                        <a:solidFill>
                          <a:schemeClr val="accent1"/>
                        </a:solidFill>
                        <a:ln w="9525" cap="flat" cmpd="sng">
                          <a:solidFill>
                            <a:schemeClr val="dk1"/>
                          </a:solidFill>
                          <a:prstDash val="dash"/>
                          <a:round/>
                          <a:headEnd type="none" w="sm" len="sm"/>
                          <a:tailEnd type="none" w="sm" len="sm"/>
                        </a:ln>
                      </p:spPr>
                    </p:cxnSp>
                    <p:sp>
                      <p:nvSpPr>
                        <p:cNvPr id="35" name="Google Shape;135;p20"/>
                        <p:cNvSpPr txBox="1"/>
                        <p:nvPr/>
                      </p:nvSpPr>
                      <p:spPr>
                        <a:xfrm rot="16200000">
                          <a:off x="2419857" y="1617093"/>
                          <a:ext cx="1649631" cy="239355"/>
                        </a:xfrm>
                        <a:prstGeom prst="rect">
                          <a:avLst/>
                        </a:prstGeom>
                        <a:noFill/>
                        <a:ln>
                          <a:noFill/>
                        </a:ln>
                      </p:spPr>
                      <p:txBody>
                        <a:bodyPr spcFirstLastPara="1" wrap="square" lIns="68575" tIns="34275" rIns="68575" bIns="34275" anchor="t" anchorCtr="0">
                          <a:noAutofit/>
                        </a:bodyPr>
                        <a:lstStyle/>
                        <a:p>
                          <a:pPr algn="r"/>
                          <a:r>
                            <a:rPr lang="pt-BR" sz="1400" b="1" dirty="0">
                              <a:solidFill>
                                <a:schemeClr val="dk1"/>
                              </a:solidFill>
                              <a:latin typeface="Corbel"/>
                              <a:ea typeface="Corbel"/>
                              <a:cs typeface="Corbel"/>
                              <a:sym typeface="Corbel"/>
                            </a:rPr>
                            <a:t>October-January</a:t>
                          </a:r>
                        </a:p>
                      </p:txBody>
                    </p:sp>
                  </p:grpSp>
                  <p:sp>
                    <p:nvSpPr>
                      <p:cNvPr id="33" name="Google Shape;107;p20"/>
                      <p:cNvSpPr/>
                      <p:nvPr/>
                    </p:nvSpPr>
                    <p:spPr>
                      <a:xfrm>
                        <a:off x="4119294" y="3847651"/>
                        <a:ext cx="709244" cy="597377"/>
                      </a:xfrm>
                      <a:prstGeom prst="ellipse">
                        <a:avLst/>
                      </a:prstGeom>
                      <a:solidFill>
                        <a:srgbClr val="FF0019"/>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Clr>
                            <a:schemeClr val="lt1"/>
                          </a:buClr>
                          <a:buSzPts val="2100"/>
                          <a:buFont typeface="Corbel"/>
                          <a:buNone/>
                        </a:pPr>
                        <a:endParaRPr sz="2100" b="1" i="0" u="none" strike="noStrike" cap="none" dirty="0">
                          <a:solidFill>
                            <a:srgbClr val="820019"/>
                          </a:solidFill>
                          <a:latin typeface="Corbel"/>
                          <a:ea typeface="Corbel"/>
                          <a:cs typeface="Corbel"/>
                          <a:sym typeface="Corbel"/>
                        </a:endParaRPr>
                      </a:p>
                    </p:txBody>
                  </p:sp>
                </p:grpSp>
              </p:grpSp>
            </p:grpSp>
            <p:grpSp>
              <p:nvGrpSpPr>
                <p:cNvPr id="36" name="Group 35"/>
                <p:cNvGrpSpPr/>
                <p:nvPr/>
              </p:nvGrpSpPr>
              <p:grpSpPr>
                <a:xfrm>
                  <a:off x="4820736" y="1687196"/>
                  <a:ext cx="1980205" cy="3954920"/>
                  <a:chOff x="4925244" y="1687196"/>
                  <a:chExt cx="1980205" cy="3954920"/>
                </a:xfrm>
              </p:grpSpPr>
              <p:sp>
                <p:nvSpPr>
                  <p:cNvPr id="37" name="Google Shape;99;p20"/>
                  <p:cNvSpPr/>
                  <p:nvPr/>
                </p:nvSpPr>
                <p:spPr>
                  <a:xfrm rot="18300282">
                    <a:off x="3792868" y="4183599"/>
                    <a:ext cx="2420057" cy="155305"/>
                  </a:xfrm>
                  <a:prstGeom prst="rect">
                    <a:avLst/>
                  </a:prstGeom>
                  <a:solidFill>
                    <a:srgbClr val="D8D2C6"/>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400"/>
                      <a:buFont typeface="Corbel"/>
                      <a:buNone/>
                    </a:pPr>
                    <a:endParaRPr sz="1400" b="0" i="0" u="none" strike="noStrike" cap="none">
                      <a:solidFill>
                        <a:schemeClr val="dk1"/>
                      </a:solidFill>
                      <a:latin typeface="Arial"/>
                      <a:ea typeface="Arial"/>
                      <a:cs typeface="Arial"/>
                      <a:sym typeface="Arial"/>
                    </a:endParaRPr>
                  </a:p>
                </p:txBody>
              </p:sp>
              <p:grpSp>
                <p:nvGrpSpPr>
                  <p:cNvPr id="38" name="Group 37"/>
                  <p:cNvGrpSpPr/>
                  <p:nvPr/>
                </p:nvGrpSpPr>
                <p:grpSpPr>
                  <a:xfrm>
                    <a:off x="5199262" y="1687196"/>
                    <a:ext cx="1706187" cy="3954920"/>
                    <a:chOff x="5383713" y="1403528"/>
                    <a:chExt cx="1706187" cy="3954920"/>
                  </a:xfrm>
                </p:grpSpPr>
                <p:sp>
                  <p:nvSpPr>
                    <p:cNvPr id="39" name="Google Shape;112;p20"/>
                    <p:cNvSpPr/>
                    <p:nvPr/>
                  </p:nvSpPr>
                  <p:spPr>
                    <a:xfrm rot="10800000">
                      <a:off x="5383713" y="1403528"/>
                      <a:ext cx="1706187" cy="917276"/>
                    </a:xfrm>
                    <a:prstGeom prst="wedgeRoundRectCallout">
                      <a:avLst>
                        <a:gd name="adj1" fmla="val 32187"/>
                        <a:gd name="adj2" fmla="val -74565"/>
                        <a:gd name="adj3" fmla="val 16667"/>
                      </a:avLst>
                    </a:prstGeom>
                    <a:solidFill>
                      <a:schemeClr val="accent1"/>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400"/>
                        <a:buFont typeface="Corbel"/>
                        <a:buNone/>
                      </a:pPr>
                      <a:endParaRPr sz="1400" b="0" i="0" u="none" strike="noStrike" cap="none">
                        <a:solidFill>
                          <a:schemeClr val="dk1"/>
                        </a:solidFill>
                        <a:latin typeface="Arial"/>
                        <a:ea typeface="Arial"/>
                        <a:cs typeface="Arial"/>
                        <a:sym typeface="Arial"/>
                      </a:endParaRPr>
                    </a:p>
                  </p:txBody>
                </p:sp>
                <p:sp>
                  <p:nvSpPr>
                    <p:cNvPr id="40" name="Google Shape;125;p20"/>
                    <p:cNvSpPr/>
                    <p:nvPr/>
                  </p:nvSpPr>
                  <p:spPr>
                    <a:xfrm>
                      <a:off x="5437509" y="1431173"/>
                      <a:ext cx="1590608" cy="777013"/>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GB" sz="1400" b="1" dirty="0">
                          <a:solidFill>
                            <a:schemeClr val="dk1"/>
                          </a:solidFill>
                          <a:latin typeface="Corbel"/>
                          <a:sym typeface="Corbel"/>
                        </a:rPr>
                        <a:t>Baseline</a:t>
                      </a:r>
                      <a:endParaRPr sz="1100" dirty="0"/>
                    </a:p>
                    <a:p>
                      <a:pPr marL="0" marR="0" lvl="0" indent="0" algn="l" rtl="0">
                        <a:spcBef>
                          <a:spcPts val="0"/>
                        </a:spcBef>
                        <a:spcAft>
                          <a:spcPts val="0"/>
                        </a:spcAft>
                        <a:buNone/>
                      </a:pPr>
                      <a:r>
                        <a:rPr lang="pt-BR" sz="1400" i="1" dirty="0">
                          <a:solidFill>
                            <a:schemeClr val="dk1"/>
                          </a:solidFill>
                          <a:latin typeface="Corbel"/>
                          <a:ea typeface="Corbel"/>
                          <a:cs typeface="Corbel"/>
                          <a:sym typeface="Corbel"/>
                        </a:rPr>
                        <a:t>Data collection and sense-making</a:t>
                      </a:r>
                      <a:endParaRPr sz="1400" i="1" dirty="0">
                        <a:solidFill>
                          <a:schemeClr val="dk1"/>
                        </a:solidFill>
                        <a:latin typeface="Corbel"/>
                        <a:ea typeface="Corbel"/>
                        <a:cs typeface="Corbel"/>
                        <a:sym typeface="Corbel"/>
                      </a:endParaRPr>
                    </a:p>
                  </p:txBody>
                </p:sp>
                <p:grpSp>
                  <p:nvGrpSpPr>
                    <p:cNvPr id="41" name="Group 40"/>
                    <p:cNvGrpSpPr/>
                    <p:nvPr/>
                  </p:nvGrpSpPr>
                  <p:grpSpPr>
                    <a:xfrm rot="10800000">
                      <a:off x="5736695" y="2451925"/>
                      <a:ext cx="709244" cy="2906523"/>
                      <a:chOff x="1258657" y="1493231"/>
                      <a:chExt cx="709244" cy="2906523"/>
                    </a:xfrm>
                  </p:grpSpPr>
                  <p:sp>
                    <p:nvSpPr>
                      <p:cNvPr id="42" name="Google Shape;105;p20"/>
                      <p:cNvSpPr/>
                      <p:nvPr/>
                    </p:nvSpPr>
                    <p:spPr>
                      <a:xfrm>
                        <a:off x="1258657" y="3802377"/>
                        <a:ext cx="709244" cy="597377"/>
                      </a:xfrm>
                      <a:prstGeom prst="ellipse">
                        <a:avLst/>
                      </a:prstGeom>
                      <a:solidFill>
                        <a:srgbClr val="FF0019"/>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Clr>
                            <a:schemeClr val="lt1"/>
                          </a:buClr>
                          <a:buSzPts val="2100"/>
                          <a:buFont typeface="Corbel"/>
                          <a:buNone/>
                        </a:pPr>
                        <a:endParaRPr sz="2100" b="1" i="0" u="none" strike="noStrike" cap="none" dirty="0">
                          <a:solidFill>
                            <a:srgbClr val="820019"/>
                          </a:solidFill>
                          <a:latin typeface="Corbel"/>
                          <a:ea typeface="Corbel"/>
                          <a:cs typeface="Corbel"/>
                          <a:sym typeface="Corbel"/>
                        </a:endParaRPr>
                      </a:p>
                    </p:txBody>
                  </p:sp>
                  <p:grpSp>
                    <p:nvGrpSpPr>
                      <p:cNvPr id="43" name="Group 42"/>
                      <p:cNvGrpSpPr/>
                      <p:nvPr/>
                    </p:nvGrpSpPr>
                    <p:grpSpPr>
                      <a:xfrm>
                        <a:off x="1262127" y="1493231"/>
                        <a:ext cx="343988" cy="2301631"/>
                        <a:chOff x="482809" y="858778"/>
                        <a:chExt cx="284842" cy="2051283"/>
                      </a:xfrm>
                    </p:grpSpPr>
                    <p:cxnSp>
                      <p:nvCxnSpPr>
                        <p:cNvPr id="44" name="Google Shape;132;p20"/>
                        <p:cNvCxnSpPr/>
                        <p:nvPr/>
                      </p:nvCxnSpPr>
                      <p:spPr>
                        <a:xfrm>
                          <a:off x="767650" y="915597"/>
                          <a:ext cx="1" cy="1994464"/>
                        </a:xfrm>
                        <a:prstGeom prst="straightConnector1">
                          <a:avLst/>
                        </a:prstGeom>
                        <a:solidFill>
                          <a:schemeClr val="accent1"/>
                        </a:solidFill>
                        <a:ln w="9525" cap="flat" cmpd="sng">
                          <a:solidFill>
                            <a:schemeClr val="dk1"/>
                          </a:solidFill>
                          <a:prstDash val="dash"/>
                          <a:round/>
                          <a:headEnd type="none" w="sm" len="sm"/>
                          <a:tailEnd type="none" w="sm" len="sm"/>
                        </a:ln>
                      </p:spPr>
                    </p:cxnSp>
                    <p:sp>
                      <p:nvSpPr>
                        <p:cNvPr id="45" name="Google Shape;134;p20"/>
                        <p:cNvSpPr txBox="1"/>
                        <p:nvPr/>
                      </p:nvSpPr>
                      <p:spPr>
                        <a:xfrm rot="5400000">
                          <a:off x="-283730" y="1625317"/>
                          <a:ext cx="1816115" cy="283038"/>
                        </a:xfrm>
                        <a:prstGeom prst="rect">
                          <a:avLst/>
                        </a:prstGeom>
                        <a:noFill/>
                        <a:ln>
                          <a:noFill/>
                        </a:ln>
                      </p:spPr>
                      <p:txBody>
                        <a:bodyPr spcFirstLastPara="1" wrap="square" lIns="68575" tIns="34275" rIns="68575" bIns="34275" anchor="t" anchorCtr="0">
                          <a:noAutofit/>
                        </a:bodyPr>
                        <a:lstStyle/>
                        <a:p>
                          <a:pPr marL="0" marR="0" lvl="0" indent="0" rtl="0">
                            <a:spcBef>
                              <a:spcPts val="0"/>
                            </a:spcBef>
                            <a:spcAft>
                              <a:spcPts val="0"/>
                            </a:spcAft>
                            <a:buNone/>
                          </a:pPr>
                          <a:r>
                            <a:rPr lang="pt-BR" sz="1400" b="1" dirty="0">
                              <a:solidFill>
                                <a:schemeClr val="dk1"/>
                              </a:solidFill>
                              <a:latin typeface="Corbel"/>
                              <a:ea typeface="Corbel"/>
                              <a:cs typeface="Corbel"/>
                              <a:sym typeface="Corbel"/>
                            </a:rPr>
                            <a:t>September-November</a:t>
                          </a:r>
                          <a:endParaRPr sz="1400" b="1" dirty="0">
                            <a:solidFill>
                              <a:schemeClr val="dk1"/>
                            </a:solidFill>
                            <a:latin typeface="Corbel"/>
                            <a:ea typeface="Corbel"/>
                            <a:cs typeface="Corbel"/>
                            <a:sym typeface="Corbel"/>
                          </a:endParaRPr>
                        </a:p>
                      </p:txBody>
                    </p:sp>
                  </p:grpSp>
                </p:grpSp>
              </p:grpSp>
            </p:grpSp>
          </p:grpSp>
          <p:grpSp>
            <p:nvGrpSpPr>
              <p:cNvPr id="87" name="Group 86"/>
              <p:cNvGrpSpPr/>
              <p:nvPr/>
            </p:nvGrpSpPr>
            <p:grpSpPr>
              <a:xfrm>
                <a:off x="10522985" y="628737"/>
                <a:ext cx="1470421" cy="352683"/>
                <a:chOff x="10522985" y="628737"/>
                <a:chExt cx="1470421" cy="352683"/>
              </a:xfrm>
            </p:grpSpPr>
            <p:sp>
              <p:nvSpPr>
                <p:cNvPr id="80" name="Google Shape;107;p20"/>
                <p:cNvSpPr/>
                <p:nvPr/>
              </p:nvSpPr>
              <p:spPr>
                <a:xfrm>
                  <a:off x="10522985" y="663706"/>
                  <a:ext cx="237378" cy="221167"/>
                </a:xfrm>
                <a:prstGeom prst="ellipse">
                  <a:avLst/>
                </a:prstGeom>
                <a:solidFill>
                  <a:srgbClr val="FF0019"/>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Clr>
                      <a:schemeClr val="lt1"/>
                    </a:buClr>
                    <a:buSzPts val="2100"/>
                    <a:buFont typeface="Corbel"/>
                    <a:buNone/>
                  </a:pPr>
                  <a:endParaRPr sz="2100" b="1" i="0" u="none" strike="noStrike" cap="none" dirty="0">
                    <a:solidFill>
                      <a:srgbClr val="820019"/>
                    </a:solidFill>
                    <a:latin typeface="Corbel"/>
                    <a:ea typeface="Corbel"/>
                    <a:cs typeface="Corbel"/>
                    <a:sym typeface="Corbel"/>
                  </a:endParaRPr>
                </a:p>
              </p:txBody>
            </p:sp>
            <p:sp>
              <p:nvSpPr>
                <p:cNvPr id="82" name="Google Shape;135;p20"/>
                <p:cNvSpPr txBox="1"/>
                <p:nvPr/>
              </p:nvSpPr>
              <p:spPr>
                <a:xfrm>
                  <a:off x="10750587" y="628737"/>
                  <a:ext cx="1242819" cy="352683"/>
                </a:xfrm>
                <a:prstGeom prst="rect">
                  <a:avLst/>
                </a:prstGeom>
                <a:noFill/>
                <a:ln>
                  <a:noFill/>
                </a:ln>
              </p:spPr>
              <p:txBody>
                <a:bodyPr spcFirstLastPara="1" wrap="square" lIns="68575" tIns="34275" rIns="68575" bIns="34275" anchor="t" anchorCtr="0">
                  <a:noAutofit/>
                </a:bodyPr>
                <a:lstStyle/>
                <a:p>
                  <a:pPr marL="0" marR="0" lvl="0" indent="0" rtl="0">
                    <a:spcBef>
                      <a:spcPts val="0"/>
                    </a:spcBef>
                    <a:spcAft>
                      <a:spcPts val="0"/>
                    </a:spcAft>
                    <a:buNone/>
                  </a:pPr>
                  <a:r>
                    <a:rPr lang="en-GB" sz="1400" b="1" dirty="0">
                      <a:solidFill>
                        <a:schemeClr val="dk1"/>
                      </a:solidFill>
                      <a:latin typeface="Corbel"/>
                      <a:ea typeface="Corbel"/>
                      <a:cs typeface="Corbel"/>
                      <a:sym typeface="Corbel"/>
                    </a:rPr>
                    <a:t>Ongoing</a:t>
                  </a:r>
                  <a:endParaRPr sz="1400" b="1" dirty="0">
                    <a:solidFill>
                      <a:schemeClr val="dk1"/>
                    </a:solidFill>
                    <a:latin typeface="Corbel"/>
                    <a:ea typeface="Corbel"/>
                    <a:cs typeface="Corbel"/>
                    <a:sym typeface="Corbel"/>
                  </a:endParaRPr>
                </a:p>
              </p:txBody>
            </p:sp>
          </p:grpSp>
        </p:grpSp>
        <p:sp>
          <p:nvSpPr>
            <p:cNvPr id="92" name="Rectangle 91"/>
            <p:cNvSpPr/>
            <p:nvPr/>
          </p:nvSpPr>
          <p:spPr>
            <a:xfrm>
              <a:off x="6705435" y="5893306"/>
              <a:ext cx="1638558" cy="738664"/>
            </a:xfrm>
            <a:prstGeom prst="rect">
              <a:avLst/>
            </a:prstGeom>
          </p:spPr>
          <p:txBody>
            <a:bodyPr wrap="square">
              <a:spAutoFit/>
            </a:bodyPr>
            <a:lstStyle/>
            <a:p>
              <a:r>
                <a:rPr lang="pt-BR" sz="1400" i="1" dirty="0">
                  <a:solidFill>
                    <a:schemeClr val="dk1"/>
                  </a:solidFill>
                  <a:latin typeface="Corbel"/>
                  <a:ea typeface="Corbel"/>
                  <a:cs typeface="Corbel"/>
                  <a:sym typeface="Corbel"/>
                </a:rPr>
                <a:t>Identify priority questions, connect assumption</a:t>
              </a:r>
              <a:endParaRPr lang="en-US" sz="1400" dirty="0"/>
            </a:p>
          </p:txBody>
        </p:sp>
      </p:grpSp>
      <p:grpSp>
        <p:nvGrpSpPr>
          <p:cNvPr id="91" name="Group 90"/>
          <p:cNvGrpSpPr/>
          <p:nvPr/>
        </p:nvGrpSpPr>
        <p:grpSpPr>
          <a:xfrm>
            <a:off x="296753" y="318448"/>
            <a:ext cx="11686876" cy="6303183"/>
            <a:chOff x="296753" y="318448"/>
            <a:chExt cx="11686876" cy="6303183"/>
          </a:xfrm>
        </p:grpSpPr>
        <p:grpSp>
          <p:nvGrpSpPr>
            <p:cNvPr id="3" name="Group 2"/>
            <p:cNvGrpSpPr/>
            <p:nvPr/>
          </p:nvGrpSpPr>
          <p:grpSpPr>
            <a:xfrm>
              <a:off x="296753" y="1666841"/>
              <a:ext cx="4917732" cy="4954790"/>
              <a:chOff x="296753" y="1666841"/>
              <a:chExt cx="4917732" cy="4954790"/>
            </a:xfrm>
          </p:grpSpPr>
          <p:grpSp>
            <p:nvGrpSpPr>
              <p:cNvPr id="46" name="Group 45"/>
              <p:cNvGrpSpPr/>
              <p:nvPr/>
            </p:nvGrpSpPr>
            <p:grpSpPr>
              <a:xfrm>
                <a:off x="3391019" y="2703496"/>
                <a:ext cx="1823466" cy="3918135"/>
                <a:chOff x="3487843" y="2703496"/>
                <a:chExt cx="1823466" cy="3918135"/>
              </a:xfrm>
            </p:grpSpPr>
            <p:sp>
              <p:nvSpPr>
                <p:cNvPr id="47" name="Google Shape;99;p20"/>
                <p:cNvSpPr/>
                <p:nvPr/>
              </p:nvSpPr>
              <p:spPr>
                <a:xfrm rot="3411359">
                  <a:off x="2355467" y="4195530"/>
                  <a:ext cx="2420057" cy="155305"/>
                </a:xfrm>
                <a:prstGeom prst="rect">
                  <a:avLst/>
                </a:prstGeom>
                <a:solidFill>
                  <a:srgbClr val="D8D2C6"/>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400"/>
                    <a:buFont typeface="Corbel"/>
                    <a:buNone/>
                  </a:pPr>
                  <a:endParaRPr sz="1400" b="0" i="0" u="none" strike="noStrike" cap="none">
                    <a:solidFill>
                      <a:schemeClr val="dk1"/>
                    </a:solidFill>
                    <a:latin typeface="Arial"/>
                    <a:ea typeface="Arial"/>
                    <a:cs typeface="Arial"/>
                    <a:sym typeface="Arial"/>
                  </a:endParaRPr>
                </a:p>
              </p:txBody>
            </p:sp>
            <p:grpSp>
              <p:nvGrpSpPr>
                <p:cNvPr id="48" name="Group 47"/>
                <p:cNvGrpSpPr/>
                <p:nvPr/>
              </p:nvGrpSpPr>
              <p:grpSpPr>
                <a:xfrm>
                  <a:off x="3605122" y="2703496"/>
                  <a:ext cx="1706187" cy="3918135"/>
                  <a:chOff x="3782941" y="2451927"/>
                  <a:chExt cx="1706187" cy="3918135"/>
                </a:xfrm>
              </p:grpSpPr>
              <p:sp>
                <p:nvSpPr>
                  <p:cNvPr id="49" name="Google Shape;117;p20"/>
                  <p:cNvSpPr/>
                  <p:nvPr/>
                </p:nvSpPr>
                <p:spPr>
                  <a:xfrm rot="10800000">
                    <a:off x="3782941" y="5437037"/>
                    <a:ext cx="1706187" cy="933025"/>
                  </a:xfrm>
                  <a:prstGeom prst="wedgeRoundRectCallout">
                    <a:avLst>
                      <a:gd name="adj1" fmla="val 29489"/>
                      <a:gd name="adj2" fmla="val 67087"/>
                      <a:gd name="adj3" fmla="val 16667"/>
                    </a:avLst>
                  </a:prstGeom>
                  <a:solidFill>
                    <a:schemeClr val="accent1"/>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400"/>
                      <a:buFont typeface="Corbel"/>
                      <a:buNone/>
                    </a:pPr>
                    <a:endParaRPr sz="1400" b="0" i="0" u="none" strike="noStrike" cap="none">
                      <a:solidFill>
                        <a:schemeClr val="dk1"/>
                      </a:solidFill>
                      <a:latin typeface="Arial"/>
                      <a:ea typeface="Arial"/>
                      <a:cs typeface="Arial"/>
                      <a:sym typeface="Arial"/>
                    </a:endParaRPr>
                  </a:p>
                </p:txBody>
              </p:sp>
              <p:sp>
                <p:nvSpPr>
                  <p:cNvPr id="50" name="Google Shape;118;p20"/>
                  <p:cNvSpPr/>
                  <p:nvPr/>
                </p:nvSpPr>
                <p:spPr>
                  <a:xfrm>
                    <a:off x="3840135" y="5465991"/>
                    <a:ext cx="1590608" cy="777013"/>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GB" sz="1400" b="1" dirty="0">
                        <a:solidFill>
                          <a:schemeClr val="dk1"/>
                        </a:solidFill>
                        <a:latin typeface="Corbel"/>
                        <a:ea typeface="Corbel"/>
                        <a:cs typeface="Corbel"/>
                        <a:sym typeface="Corbel"/>
                      </a:rPr>
                      <a:t>Indicators</a:t>
                    </a:r>
                    <a:endParaRPr sz="1400" b="1" dirty="0">
                      <a:solidFill>
                        <a:schemeClr val="dk1"/>
                      </a:solidFill>
                      <a:latin typeface="Corbel"/>
                      <a:ea typeface="Corbel"/>
                      <a:cs typeface="Corbel"/>
                      <a:sym typeface="Corbel"/>
                    </a:endParaRPr>
                  </a:p>
                  <a:p>
                    <a:pPr marL="0" marR="0" lvl="0" indent="0" algn="l" rtl="0">
                      <a:spcBef>
                        <a:spcPts val="0"/>
                      </a:spcBef>
                      <a:spcAft>
                        <a:spcPts val="0"/>
                      </a:spcAft>
                      <a:buNone/>
                    </a:pPr>
                    <a:r>
                      <a:rPr lang="pt-BR" sz="1400" i="1" dirty="0">
                        <a:solidFill>
                          <a:schemeClr val="dk1"/>
                        </a:solidFill>
                        <a:latin typeface="Corbel"/>
                        <a:ea typeface="Corbel"/>
                        <a:cs typeface="Corbel"/>
                        <a:sym typeface="Corbel"/>
                      </a:rPr>
                      <a:t>Defining indicators for MEL framework</a:t>
                    </a:r>
                    <a:endParaRPr sz="1400" i="1" dirty="0">
                      <a:solidFill>
                        <a:schemeClr val="dk1"/>
                      </a:solidFill>
                      <a:latin typeface="Corbel"/>
                      <a:ea typeface="Corbel"/>
                      <a:cs typeface="Corbel"/>
                      <a:sym typeface="Corbel"/>
                    </a:endParaRPr>
                  </a:p>
                </p:txBody>
              </p:sp>
              <p:grpSp>
                <p:nvGrpSpPr>
                  <p:cNvPr id="51" name="Group 50"/>
                  <p:cNvGrpSpPr/>
                  <p:nvPr/>
                </p:nvGrpSpPr>
                <p:grpSpPr>
                  <a:xfrm>
                    <a:off x="4119294" y="2451927"/>
                    <a:ext cx="709244" cy="2892129"/>
                    <a:chOff x="4119294" y="1552899"/>
                    <a:chExt cx="709244" cy="2892129"/>
                  </a:xfrm>
                </p:grpSpPr>
                <p:sp>
                  <p:nvSpPr>
                    <p:cNvPr id="52" name="Google Shape;107;p20"/>
                    <p:cNvSpPr/>
                    <p:nvPr/>
                  </p:nvSpPr>
                  <p:spPr>
                    <a:xfrm>
                      <a:off x="4119294" y="3847651"/>
                      <a:ext cx="709244" cy="597377"/>
                    </a:xfrm>
                    <a:prstGeom prst="ellipse">
                      <a:avLst/>
                    </a:prstGeom>
                    <a:solidFill>
                      <a:srgbClr val="820019"/>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Clr>
                          <a:schemeClr val="lt1"/>
                        </a:buClr>
                        <a:buSzPts val="2100"/>
                        <a:buFont typeface="Corbel"/>
                        <a:buNone/>
                      </a:pPr>
                      <a:endParaRPr sz="2100" b="1" i="0" u="none" strike="noStrike" cap="none" dirty="0">
                        <a:solidFill>
                          <a:srgbClr val="820019"/>
                        </a:solidFill>
                        <a:latin typeface="Corbel"/>
                        <a:ea typeface="Corbel"/>
                        <a:cs typeface="Corbel"/>
                        <a:sym typeface="Corbel"/>
                      </a:endParaRPr>
                    </a:p>
                  </p:txBody>
                </p:sp>
                <p:grpSp>
                  <p:nvGrpSpPr>
                    <p:cNvPr id="53" name="Group 52"/>
                    <p:cNvGrpSpPr/>
                    <p:nvPr/>
                  </p:nvGrpSpPr>
                  <p:grpSpPr>
                    <a:xfrm>
                      <a:off x="4452956" y="1552899"/>
                      <a:ext cx="364969" cy="2294752"/>
                      <a:chOff x="3124996" y="911956"/>
                      <a:chExt cx="302214" cy="2045151"/>
                    </a:xfrm>
                  </p:grpSpPr>
                  <p:cxnSp>
                    <p:nvCxnSpPr>
                      <p:cNvPr id="54" name="Google Shape;130;p20"/>
                      <p:cNvCxnSpPr>
                        <a:endCxn id="52" idx="0"/>
                      </p:cNvCxnSpPr>
                      <p:nvPr/>
                    </p:nvCxnSpPr>
                    <p:spPr>
                      <a:xfrm>
                        <a:off x="3142366" y="962707"/>
                        <a:ext cx="0" cy="1994400"/>
                      </a:xfrm>
                      <a:prstGeom prst="straightConnector1">
                        <a:avLst/>
                      </a:prstGeom>
                      <a:solidFill>
                        <a:schemeClr val="accent1"/>
                      </a:solidFill>
                      <a:ln w="9525" cap="flat" cmpd="sng">
                        <a:solidFill>
                          <a:schemeClr val="dk1"/>
                        </a:solidFill>
                        <a:prstDash val="dash"/>
                        <a:round/>
                        <a:headEnd type="none" w="sm" len="sm"/>
                        <a:tailEnd type="none" w="sm" len="sm"/>
                      </a:ln>
                    </p:spPr>
                  </p:cxnSp>
                  <p:sp>
                    <p:nvSpPr>
                      <p:cNvPr id="55" name="Google Shape;135;p20"/>
                      <p:cNvSpPr txBox="1"/>
                      <p:nvPr/>
                    </p:nvSpPr>
                    <p:spPr>
                      <a:xfrm rot="16200000">
                        <a:off x="2722284" y="1314668"/>
                        <a:ext cx="1107637" cy="302214"/>
                      </a:xfrm>
                      <a:prstGeom prst="rect">
                        <a:avLst/>
                      </a:prstGeom>
                      <a:noFill/>
                      <a:ln>
                        <a:noFill/>
                      </a:ln>
                    </p:spPr>
                    <p:txBody>
                      <a:bodyPr spcFirstLastPara="1" wrap="square" lIns="68575" tIns="34275" rIns="68575" bIns="34275" anchor="t" anchorCtr="0">
                        <a:noAutofit/>
                      </a:bodyPr>
                      <a:lstStyle/>
                      <a:p>
                        <a:pPr marL="0" marR="0" lvl="0" indent="0" algn="r" rtl="0">
                          <a:spcBef>
                            <a:spcPts val="0"/>
                          </a:spcBef>
                          <a:spcAft>
                            <a:spcPts val="0"/>
                          </a:spcAft>
                          <a:buNone/>
                        </a:pPr>
                        <a:r>
                          <a:rPr lang="en-GB" sz="1400" b="1" dirty="0">
                            <a:solidFill>
                              <a:schemeClr val="dk1"/>
                            </a:solidFill>
                            <a:latin typeface="Corbel"/>
                            <a:ea typeface="Corbel"/>
                            <a:cs typeface="Corbel"/>
                            <a:sym typeface="Corbel"/>
                          </a:rPr>
                          <a:t>July-August</a:t>
                        </a:r>
                        <a:endParaRPr sz="1400" b="1" dirty="0">
                          <a:solidFill>
                            <a:schemeClr val="dk1"/>
                          </a:solidFill>
                          <a:latin typeface="Corbel"/>
                          <a:ea typeface="Corbel"/>
                          <a:cs typeface="Corbel"/>
                          <a:sym typeface="Corbel"/>
                        </a:endParaRPr>
                      </a:p>
                    </p:txBody>
                  </p:sp>
                </p:grpSp>
              </p:grpSp>
            </p:grpSp>
          </p:grpSp>
          <p:grpSp>
            <p:nvGrpSpPr>
              <p:cNvPr id="56" name="Group 55"/>
              <p:cNvGrpSpPr/>
              <p:nvPr/>
            </p:nvGrpSpPr>
            <p:grpSpPr>
              <a:xfrm>
                <a:off x="1670019" y="1666841"/>
                <a:ext cx="2198973" cy="3967293"/>
                <a:chOff x="1774527" y="1666841"/>
                <a:chExt cx="2198973" cy="3967293"/>
              </a:xfrm>
            </p:grpSpPr>
            <p:sp>
              <p:nvSpPr>
                <p:cNvPr id="57" name="Google Shape;99;p20"/>
                <p:cNvSpPr/>
                <p:nvPr/>
              </p:nvSpPr>
              <p:spPr>
                <a:xfrm rot="18300282">
                  <a:off x="642151" y="4121542"/>
                  <a:ext cx="2420057" cy="155305"/>
                </a:xfrm>
                <a:prstGeom prst="rect">
                  <a:avLst/>
                </a:prstGeom>
                <a:solidFill>
                  <a:srgbClr val="D8D2C6"/>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400"/>
                    <a:buFont typeface="Corbel"/>
                    <a:buNone/>
                  </a:pPr>
                  <a:endParaRPr sz="1400" b="0" i="0" u="none" strike="noStrike" cap="none">
                    <a:solidFill>
                      <a:schemeClr val="dk1"/>
                    </a:solidFill>
                    <a:latin typeface="Arial"/>
                    <a:ea typeface="Arial"/>
                    <a:cs typeface="Arial"/>
                    <a:sym typeface="Arial"/>
                  </a:endParaRPr>
                </a:p>
              </p:txBody>
            </p:sp>
            <p:grpSp>
              <p:nvGrpSpPr>
                <p:cNvPr id="58" name="Group 57"/>
                <p:cNvGrpSpPr/>
                <p:nvPr/>
              </p:nvGrpSpPr>
              <p:grpSpPr>
                <a:xfrm>
                  <a:off x="2043286" y="1666841"/>
                  <a:ext cx="1930214" cy="3967293"/>
                  <a:chOff x="2133948" y="1391156"/>
                  <a:chExt cx="1930214" cy="3967293"/>
                </a:xfrm>
              </p:grpSpPr>
              <p:sp>
                <p:nvSpPr>
                  <p:cNvPr id="59" name="Google Shape;112;p20"/>
                  <p:cNvSpPr/>
                  <p:nvPr/>
                </p:nvSpPr>
                <p:spPr>
                  <a:xfrm rot="10800000">
                    <a:off x="2133948" y="1391156"/>
                    <a:ext cx="1706187" cy="917276"/>
                  </a:xfrm>
                  <a:prstGeom prst="wedgeRoundRectCallout">
                    <a:avLst>
                      <a:gd name="adj1" fmla="val 32187"/>
                      <a:gd name="adj2" fmla="val -74565"/>
                      <a:gd name="adj3" fmla="val 16667"/>
                    </a:avLst>
                  </a:prstGeom>
                  <a:solidFill>
                    <a:srgbClr val="1CADE4"/>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400"/>
                      <a:buFont typeface="Corbel"/>
                      <a:buNone/>
                    </a:pPr>
                    <a:endParaRPr sz="1400" b="0" i="0" u="none" strike="noStrike" cap="none">
                      <a:solidFill>
                        <a:schemeClr val="dk1"/>
                      </a:solidFill>
                      <a:latin typeface="Arial"/>
                      <a:ea typeface="Arial"/>
                      <a:cs typeface="Arial"/>
                      <a:sym typeface="Arial"/>
                    </a:endParaRPr>
                  </a:p>
                </p:txBody>
              </p:sp>
              <p:sp>
                <p:nvSpPr>
                  <p:cNvPr id="60" name="Google Shape;115;p20"/>
                  <p:cNvSpPr/>
                  <p:nvPr/>
                </p:nvSpPr>
                <p:spPr>
                  <a:xfrm>
                    <a:off x="2170798" y="1391156"/>
                    <a:ext cx="1893364" cy="860271"/>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GB" sz="1400" b="1" dirty="0">
                        <a:solidFill>
                          <a:schemeClr val="dk1"/>
                        </a:solidFill>
                        <a:latin typeface="Corbel"/>
                        <a:ea typeface="Corbel"/>
                        <a:cs typeface="Corbel"/>
                        <a:sym typeface="Corbel"/>
                      </a:rPr>
                      <a:t>MEL Framework</a:t>
                    </a:r>
                    <a:endParaRPr sz="1100" dirty="0"/>
                  </a:p>
                  <a:p>
                    <a:pPr marL="0" marR="0" lvl="0" indent="0" algn="l" rtl="0">
                      <a:spcBef>
                        <a:spcPts val="0"/>
                      </a:spcBef>
                      <a:spcAft>
                        <a:spcPts val="0"/>
                      </a:spcAft>
                      <a:buNone/>
                    </a:pPr>
                    <a:r>
                      <a:rPr lang="pt-BR" sz="1400" i="1" dirty="0">
                        <a:solidFill>
                          <a:schemeClr val="dk1"/>
                        </a:solidFill>
                        <a:latin typeface="Corbel"/>
                        <a:ea typeface="Corbel"/>
                        <a:cs typeface="Corbel"/>
                        <a:sym typeface="Corbel"/>
                      </a:rPr>
                      <a:t>Refine goals and assumptions, identify milestones</a:t>
                    </a:r>
                    <a:endParaRPr sz="1400" i="1" dirty="0">
                      <a:solidFill>
                        <a:schemeClr val="dk1"/>
                      </a:solidFill>
                      <a:latin typeface="Corbel"/>
                      <a:ea typeface="Corbel"/>
                      <a:cs typeface="Corbel"/>
                      <a:sym typeface="Corbel"/>
                    </a:endParaRPr>
                  </a:p>
                </p:txBody>
              </p:sp>
              <p:grpSp>
                <p:nvGrpSpPr>
                  <p:cNvPr id="61" name="Group 60"/>
                  <p:cNvGrpSpPr/>
                  <p:nvPr/>
                </p:nvGrpSpPr>
                <p:grpSpPr>
                  <a:xfrm rot="10800000">
                    <a:off x="2459556" y="2451926"/>
                    <a:ext cx="709244" cy="2906523"/>
                    <a:chOff x="1258657" y="1493231"/>
                    <a:chExt cx="709244" cy="2906523"/>
                  </a:xfrm>
                </p:grpSpPr>
                <p:sp>
                  <p:nvSpPr>
                    <p:cNvPr id="62" name="Google Shape;105;p20"/>
                    <p:cNvSpPr/>
                    <p:nvPr/>
                  </p:nvSpPr>
                  <p:spPr>
                    <a:xfrm>
                      <a:off x="1258657" y="3802377"/>
                      <a:ext cx="709244" cy="597377"/>
                    </a:xfrm>
                    <a:prstGeom prst="ellipse">
                      <a:avLst/>
                    </a:prstGeom>
                    <a:solidFill>
                      <a:srgbClr val="820019"/>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Clr>
                          <a:schemeClr val="lt1"/>
                        </a:buClr>
                        <a:buSzPts val="2100"/>
                        <a:buFont typeface="Corbel"/>
                        <a:buNone/>
                      </a:pPr>
                      <a:endParaRPr sz="2100" b="1" i="0" u="none" strike="noStrike" cap="none" dirty="0">
                        <a:solidFill>
                          <a:srgbClr val="820019"/>
                        </a:solidFill>
                        <a:latin typeface="Corbel"/>
                        <a:ea typeface="Corbel"/>
                        <a:cs typeface="Corbel"/>
                        <a:sym typeface="Corbel"/>
                      </a:endParaRPr>
                    </a:p>
                  </p:txBody>
                </p:sp>
                <p:grpSp>
                  <p:nvGrpSpPr>
                    <p:cNvPr id="63" name="Group 62"/>
                    <p:cNvGrpSpPr/>
                    <p:nvPr/>
                  </p:nvGrpSpPr>
                  <p:grpSpPr>
                    <a:xfrm>
                      <a:off x="1258658" y="1493231"/>
                      <a:ext cx="347458" cy="2301631"/>
                      <a:chOff x="479936" y="858778"/>
                      <a:chExt cx="287715" cy="2051283"/>
                    </a:xfrm>
                  </p:grpSpPr>
                  <p:cxnSp>
                    <p:nvCxnSpPr>
                      <p:cNvPr id="64" name="Google Shape;132;p20"/>
                      <p:cNvCxnSpPr/>
                      <p:nvPr/>
                    </p:nvCxnSpPr>
                    <p:spPr>
                      <a:xfrm>
                        <a:off x="767650" y="915597"/>
                        <a:ext cx="1" cy="1994464"/>
                      </a:xfrm>
                      <a:prstGeom prst="straightConnector1">
                        <a:avLst/>
                      </a:prstGeom>
                      <a:solidFill>
                        <a:schemeClr val="accent1"/>
                      </a:solidFill>
                      <a:ln w="9525" cap="flat" cmpd="sng">
                        <a:solidFill>
                          <a:schemeClr val="dk1"/>
                        </a:solidFill>
                        <a:prstDash val="dash"/>
                        <a:round/>
                        <a:headEnd type="none" w="sm" len="sm"/>
                        <a:tailEnd type="none" w="sm" len="sm"/>
                      </a:ln>
                    </p:spPr>
                  </p:cxnSp>
                  <p:sp>
                    <p:nvSpPr>
                      <p:cNvPr id="65" name="Google Shape;134;p20"/>
                      <p:cNvSpPr txBox="1"/>
                      <p:nvPr/>
                    </p:nvSpPr>
                    <p:spPr>
                      <a:xfrm rot="5400000">
                        <a:off x="209954" y="1128760"/>
                        <a:ext cx="825873" cy="285909"/>
                      </a:xfrm>
                      <a:prstGeom prst="rect">
                        <a:avLst/>
                      </a:prstGeom>
                      <a:noFill/>
                      <a:ln>
                        <a:noFill/>
                      </a:ln>
                    </p:spPr>
                    <p:txBody>
                      <a:bodyPr spcFirstLastPara="1" wrap="square" lIns="68575" tIns="34275" rIns="68575" bIns="34275" anchor="t" anchorCtr="0">
                        <a:noAutofit/>
                      </a:bodyPr>
                      <a:lstStyle/>
                      <a:p>
                        <a:pPr marL="0" marR="0" lvl="0" indent="0" rtl="0">
                          <a:spcBef>
                            <a:spcPts val="0"/>
                          </a:spcBef>
                          <a:spcAft>
                            <a:spcPts val="0"/>
                          </a:spcAft>
                          <a:buNone/>
                        </a:pPr>
                        <a:r>
                          <a:rPr lang="pt-BR" sz="1400" b="1" dirty="0">
                            <a:solidFill>
                              <a:schemeClr val="dk1"/>
                            </a:solidFill>
                            <a:latin typeface="Corbel"/>
                            <a:ea typeface="Corbel"/>
                            <a:cs typeface="Corbel"/>
                            <a:sym typeface="Corbel"/>
                          </a:rPr>
                          <a:t>April-June</a:t>
                        </a:r>
                        <a:endParaRPr sz="1400" b="1" dirty="0">
                          <a:solidFill>
                            <a:schemeClr val="dk1"/>
                          </a:solidFill>
                          <a:latin typeface="Corbel"/>
                          <a:ea typeface="Corbel"/>
                          <a:cs typeface="Corbel"/>
                          <a:sym typeface="Corbel"/>
                        </a:endParaRPr>
                      </a:p>
                    </p:txBody>
                  </p:sp>
                </p:grpSp>
              </p:grpSp>
            </p:grpSp>
          </p:grpSp>
          <p:grpSp>
            <p:nvGrpSpPr>
              <p:cNvPr id="66" name="Group 65"/>
              <p:cNvGrpSpPr/>
              <p:nvPr/>
            </p:nvGrpSpPr>
            <p:grpSpPr>
              <a:xfrm>
                <a:off x="296753" y="2680442"/>
                <a:ext cx="1706187" cy="3918137"/>
                <a:chOff x="501311" y="2451926"/>
                <a:chExt cx="1706187" cy="3918137"/>
              </a:xfrm>
            </p:grpSpPr>
            <p:sp>
              <p:nvSpPr>
                <p:cNvPr id="67" name="Google Shape;112;p20"/>
                <p:cNvSpPr/>
                <p:nvPr/>
              </p:nvSpPr>
              <p:spPr>
                <a:xfrm rot="10800000">
                  <a:off x="501311" y="5452787"/>
                  <a:ext cx="1706187" cy="917276"/>
                </a:xfrm>
                <a:prstGeom prst="wedgeRoundRectCallout">
                  <a:avLst>
                    <a:gd name="adj1" fmla="val 29935"/>
                    <a:gd name="adj2" fmla="val 66169"/>
                    <a:gd name="adj3" fmla="val 16667"/>
                  </a:avLst>
                </a:prstGeom>
                <a:solidFill>
                  <a:schemeClr val="accent1"/>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400"/>
                    <a:buFont typeface="Corbel"/>
                    <a:buNone/>
                  </a:pPr>
                  <a:endParaRPr sz="1400" b="0" i="0" u="none" strike="noStrike" cap="none">
                    <a:solidFill>
                      <a:schemeClr val="dk1"/>
                    </a:solidFill>
                    <a:latin typeface="Arial"/>
                    <a:ea typeface="Arial"/>
                    <a:cs typeface="Arial"/>
                    <a:sym typeface="Arial"/>
                  </a:endParaRPr>
                </a:p>
              </p:txBody>
            </p:sp>
            <p:sp>
              <p:nvSpPr>
                <p:cNvPr id="68" name="Google Shape;116;p20"/>
                <p:cNvSpPr/>
                <p:nvPr/>
              </p:nvSpPr>
              <p:spPr>
                <a:xfrm>
                  <a:off x="501311" y="5507778"/>
                  <a:ext cx="1590608" cy="777013"/>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pt-BR" sz="1400" b="1" dirty="0">
                      <a:solidFill>
                        <a:schemeClr val="dk1"/>
                      </a:solidFill>
                      <a:latin typeface="Corbel"/>
                      <a:ea typeface="Corbel"/>
                      <a:cs typeface="Corbel"/>
                      <a:sym typeface="Corbel"/>
                    </a:rPr>
                    <a:t>Theory of Change</a:t>
                  </a:r>
                  <a:endParaRPr sz="1400" b="1" dirty="0">
                    <a:solidFill>
                      <a:schemeClr val="dk1"/>
                    </a:solidFill>
                    <a:latin typeface="Corbel"/>
                    <a:ea typeface="Corbel"/>
                    <a:cs typeface="Corbel"/>
                    <a:sym typeface="Corbel"/>
                  </a:endParaRPr>
                </a:p>
                <a:p>
                  <a:pPr marL="0" marR="0" lvl="0" indent="0" algn="l" rtl="0">
                    <a:spcBef>
                      <a:spcPts val="0"/>
                    </a:spcBef>
                    <a:spcAft>
                      <a:spcPts val="0"/>
                    </a:spcAft>
                    <a:buNone/>
                  </a:pPr>
                  <a:r>
                    <a:rPr lang="pt-BR" sz="1400" i="1" dirty="0">
                      <a:solidFill>
                        <a:schemeClr val="dk1"/>
                      </a:solidFill>
                      <a:latin typeface="Corbel"/>
                      <a:ea typeface="Corbel"/>
                      <a:cs typeface="Corbel"/>
                      <a:sym typeface="Corbel"/>
                    </a:rPr>
                    <a:t>Goals and Theory of Change pitch</a:t>
                  </a:r>
                  <a:endParaRPr sz="1400" i="1" dirty="0">
                    <a:solidFill>
                      <a:schemeClr val="dk1"/>
                    </a:solidFill>
                    <a:latin typeface="Corbel"/>
                    <a:ea typeface="Corbel"/>
                    <a:cs typeface="Corbel"/>
                    <a:sym typeface="Corbel"/>
                  </a:endParaRPr>
                </a:p>
              </p:txBody>
            </p:sp>
            <p:grpSp>
              <p:nvGrpSpPr>
                <p:cNvPr id="69" name="Group 68"/>
                <p:cNvGrpSpPr/>
                <p:nvPr/>
              </p:nvGrpSpPr>
              <p:grpSpPr>
                <a:xfrm>
                  <a:off x="804365" y="2451926"/>
                  <a:ext cx="709244" cy="2906524"/>
                  <a:chOff x="1258657" y="1493230"/>
                  <a:chExt cx="709244" cy="2906524"/>
                </a:xfrm>
              </p:grpSpPr>
              <p:sp>
                <p:nvSpPr>
                  <p:cNvPr id="70" name="Google Shape;105;p20"/>
                  <p:cNvSpPr/>
                  <p:nvPr/>
                </p:nvSpPr>
                <p:spPr>
                  <a:xfrm>
                    <a:off x="1258657" y="3802377"/>
                    <a:ext cx="709244" cy="597377"/>
                  </a:xfrm>
                  <a:prstGeom prst="ellipse">
                    <a:avLst/>
                  </a:prstGeom>
                  <a:solidFill>
                    <a:srgbClr val="820019"/>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Clr>
                        <a:schemeClr val="lt1"/>
                      </a:buClr>
                      <a:buSzPts val="2100"/>
                      <a:buFont typeface="Corbel"/>
                      <a:buNone/>
                    </a:pPr>
                    <a:endParaRPr sz="2100" b="1" i="0" u="none" strike="noStrike" cap="none" dirty="0">
                      <a:solidFill>
                        <a:srgbClr val="820019"/>
                      </a:solidFill>
                      <a:latin typeface="Corbel"/>
                      <a:ea typeface="Corbel"/>
                      <a:cs typeface="Corbel"/>
                      <a:sym typeface="Corbel"/>
                    </a:endParaRPr>
                  </a:p>
                </p:txBody>
              </p:sp>
              <p:grpSp>
                <p:nvGrpSpPr>
                  <p:cNvPr id="71" name="Group 70"/>
                  <p:cNvGrpSpPr/>
                  <p:nvPr/>
                </p:nvGrpSpPr>
                <p:grpSpPr>
                  <a:xfrm>
                    <a:off x="1584579" y="1493230"/>
                    <a:ext cx="336222" cy="2301632"/>
                    <a:chOff x="749826" y="858777"/>
                    <a:chExt cx="278412" cy="2051284"/>
                  </a:xfrm>
                </p:grpSpPr>
                <p:cxnSp>
                  <p:nvCxnSpPr>
                    <p:cNvPr id="72" name="Google Shape;132;p20"/>
                    <p:cNvCxnSpPr/>
                    <p:nvPr/>
                  </p:nvCxnSpPr>
                  <p:spPr>
                    <a:xfrm>
                      <a:off x="767650" y="915597"/>
                      <a:ext cx="1" cy="1994464"/>
                    </a:xfrm>
                    <a:prstGeom prst="straightConnector1">
                      <a:avLst/>
                    </a:prstGeom>
                    <a:solidFill>
                      <a:schemeClr val="accent1"/>
                    </a:solidFill>
                    <a:ln w="9525" cap="flat" cmpd="sng">
                      <a:solidFill>
                        <a:schemeClr val="dk1"/>
                      </a:solidFill>
                      <a:prstDash val="dash"/>
                      <a:round/>
                      <a:headEnd type="none" w="sm" len="sm"/>
                      <a:tailEnd type="none" w="sm" len="sm"/>
                    </a:ln>
                  </p:spPr>
                </p:cxnSp>
                <p:sp>
                  <p:nvSpPr>
                    <p:cNvPr id="73" name="Google Shape;134;p20"/>
                    <p:cNvSpPr txBox="1"/>
                    <p:nvPr/>
                  </p:nvSpPr>
                  <p:spPr>
                    <a:xfrm rot="16200000">
                      <a:off x="121107" y="1487496"/>
                      <a:ext cx="1535850" cy="278412"/>
                    </a:xfrm>
                    <a:prstGeom prst="rect">
                      <a:avLst/>
                    </a:prstGeom>
                    <a:noFill/>
                    <a:ln>
                      <a:noFill/>
                    </a:ln>
                  </p:spPr>
                  <p:txBody>
                    <a:bodyPr spcFirstLastPara="1" wrap="square" lIns="68575" tIns="34275" rIns="68575" bIns="34275" anchor="t" anchorCtr="0">
                      <a:noAutofit/>
                    </a:bodyPr>
                    <a:lstStyle/>
                    <a:p>
                      <a:pPr marL="0" marR="0" lvl="0" indent="0" algn="r" rtl="0">
                        <a:spcBef>
                          <a:spcPts val="0"/>
                        </a:spcBef>
                        <a:spcAft>
                          <a:spcPts val="0"/>
                        </a:spcAft>
                        <a:buNone/>
                      </a:pPr>
                      <a:r>
                        <a:rPr lang="pt-BR" sz="1400" b="1" dirty="0">
                          <a:solidFill>
                            <a:schemeClr val="dk1"/>
                          </a:solidFill>
                          <a:latin typeface="Corbel"/>
                          <a:ea typeface="Corbel"/>
                          <a:cs typeface="Corbel"/>
                          <a:sym typeface="Corbel"/>
                        </a:rPr>
                        <a:t>February-April</a:t>
                      </a:r>
                      <a:endParaRPr sz="1400" b="1" dirty="0">
                        <a:solidFill>
                          <a:schemeClr val="dk1"/>
                        </a:solidFill>
                        <a:latin typeface="Corbel"/>
                        <a:ea typeface="Corbel"/>
                        <a:cs typeface="Corbel"/>
                        <a:sym typeface="Corbel"/>
                      </a:endParaRPr>
                    </a:p>
                  </p:txBody>
                </p:sp>
              </p:grpSp>
            </p:grpSp>
          </p:grpSp>
        </p:grpSp>
        <p:grpSp>
          <p:nvGrpSpPr>
            <p:cNvPr id="83" name="Group 82"/>
            <p:cNvGrpSpPr/>
            <p:nvPr/>
          </p:nvGrpSpPr>
          <p:grpSpPr>
            <a:xfrm>
              <a:off x="10526413" y="318448"/>
              <a:ext cx="1457216" cy="352683"/>
              <a:chOff x="10526413" y="318448"/>
              <a:chExt cx="1457216" cy="352683"/>
            </a:xfrm>
          </p:grpSpPr>
          <p:sp>
            <p:nvSpPr>
              <p:cNvPr id="79" name="Google Shape;107;p20"/>
              <p:cNvSpPr/>
              <p:nvPr/>
            </p:nvSpPr>
            <p:spPr>
              <a:xfrm>
                <a:off x="10526413" y="353417"/>
                <a:ext cx="237378" cy="221167"/>
              </a:xfrm>
              <a:prstGeom prst="ellipse">
                <a:avLst/>
              </a:prstGeom>
              <a:solidFill>
                <a:srgbClr val="820019"/>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Clr>
                    <a:schemeClr val="lt1"/>
                  </a:buClr>
                  <a:buSzPts val="2100"/>
                  <a:buFont typeface="Corbel"/>
                  <a:buNone/>
                </a:pPr>
                <a:endParaRPr sz="2100" b="1" i="0" u="none" strike="noStrike" cap="none" dirty="0">
                  <a:solidFill>
                    <a:srgbClr val="820019"/>
                  </a:solidFill>
                  <a:latin typeface="Corbel"/>
                  <a:ea typeface="Corbel"/>
                  <a:cs typeface="Corbel"/>
                  <a:sym typeface="Corbel"/>
                </a:endParaRPr>
              </a:p>
            </p:txBody>
          </p:sp>
          <p:sp>
            <p:nvSpPr>
              <p:cNvPr id="81" name="Google Shape;135;p20"/>
              <p:cNvSpPr txBox="1"/>
              <p:nvPr/>
            </p:nvSpPr>
            <p:spPr>
              <a:xfrm>
                <a:off x="10740810" y="318448"/>
                <a:ext cx="1242819" cy="352683"/>
              </a:xfrm>
              <a:prstGeom prst="rect">
                <a:avLst/>
              </a:prstGeom>
              <a:noFill/>
              <a:ln>
                <a:noFill/>
              </a:ln>
            </p:spPr>
            <p:txBody>
              <a:bodyPr spcFirstLastPara="1" wrap="square" lIns="68575" tIns="34275" rIns="68575" bIns="34275" anchor="t" anchorCtr="0">
                <a:noAutofit/>
              </a:bodyPr>
              <a:lstStyle/>
              <a:p>
                <a:pPr marL="0" marR="0" lvl="0" indent="0" rtl="0">
                  <a:spcBef>
                    <a:spcPts val="0"/>
                  </a:spcBef>
                  <a:spcAft>
                    <a:spcPts val="0"/>
                  </a:spcAft>
                  <a:buNone/>
                </a:pPr>
                <a:r>
                  <a:rPr lang="en-GB" sz="1400" b="1" dirty="0">
                    <a:solidFill>
                      <a:schemeClr val="dk1"/>
                    </a:solidFill>
                    <a:latin typeface="Corbel"/>
                    <a:ea typeface="Corbel"/>
                    <a:cs typeface="Corbel"/>
                    <a:sym typeface="Corbel"/>
                  </a:rPr>
                  <a:t>Concluded</a:t>
                </a:r>
                <a:endParaRPr sz="1400" b="1" dirty="0">
                  <a:solidFill>
                    <a:schemeClr val="dk1"/>
                  </a:solidFill>
                  <a:latin typeface="Corbel"/>
                  <a:ea typeface="Corbel"/>
                  <a:cs typeface="Corbel"/>
                  <a:sym typeface="Corbel"/>
                </a:endParaRPr>
              </a:p>
            </p:txBody>
          </p:sp>
        </p:grpSp>
      </p:grpSp>
    </p:spTree>
    <p:extLst>
      <p:ext uri="{BB962C8B-B14F-4D97-AF65-F5344CB8AC3E}">
        <p14:creationId xmlns:p14="http://schemas.microsoft.com/office/powerpoint/2010/main" val="976921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6074" y="540165"/>
            <a:ext cx="9720072" cy="1499616"/>
          </a:xfrm>
        </p:spPr>
        <p:txBody>
          <a:bodyPr>
            <a:normAutofit/>
          </a:bodyPr>
          <a:lstStyle/>
          <a:p>
            <a:r>
              <a:rPr lang="en-US" sz="3600" b="1" dirty="0"/>
              <a:t>What our milestones look like</a:t>
            </a:r>
          </a:p>
        </p:txBody>
      </p:sp>
      <p:grpSp>
        <p:nvGrpSpPr>
          <p:cNvPr id="3" name="Group 2"/>
          <p:cNvGrpSpPr/>
          <p:nvPr/>
        </p:nvGrpSpPr>
        <p:grpSpPr>
          <a:xfrm>
            <a:off x="946074" y="1714237"/>
            <a:ext cx="10864697" cy="4805344"/>
            <a:chOff x="761246" y="1959563"/>
            <a:chExt cx="10864697" cy="4805344"/>
          </a:xfrm>
        </p:grpSpPr>
        <p:grpSp>
          <p:nvGrpSpPr>
            <p:cNvPr id="31" name="Group 30"/>
            <p:cNvGrpSpPr/>
            <p:nvPr/>
          </p:nvGrpSpPr>
          <p:grpSpPr>
            <a:xfrm>
              <a:off x="761246" y="5933910"/>
              <a:ext cx="6405907" cy="830997"/>
              <a:chOff x="423151" y="5611182"/>
              <a:chExt cx="4421224" cy="830997"/>
            </a:xfrm>
          </p:grpSpPr>
          <p:sp>
            <p:nvSpPr>
              <p:cNvPr id="32" name="Rectangle 31"/>
              <p:cNvSpPr/>
              <p:nvPr/>
            </p:nvSpPr>
            <p:spPr>
              <a:xfrm>
                <a:off x="793008" y="5615463"/>
                <a:ext cx="4041842" cy="775055"/>
              </a:xfrm>
              <a:prstGeom prst="rect">
                <a:avLst/>
              </a:prstGeom>
              <a:solidFill>
                <a:srgbClr val="FFC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p:cNvGrpSpPr/>
              <p:nvPr/>
            </p:nvGrpSpPr>
            <p:grpSpPr>
              <a:xfrm>
                <a:off x="423151" y="5611182"/>
                <a:ext cx="4421224" cy="830997"/>
                <a:chOff x="428015" y="5463688"/>
                <a:chExt cx="4421224" cy="830997"/>
              </a:xfrm>
            </p:grpSpPr>
            <p:sp>
              <p:nvSpPr>
                <p:cNvPr id="34" name="Rectangle 33"/>
                <p:cNvSpPr/>
                <p:nvPr/>
              </p:nvSpPr>
              <p:spPr>
                <a:xfrm>
                  <a:off x="428015" y="5463688"/>
                  <a:ext cx="369654" cy="80091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10</a:t>
                  </a:r>
                  <a:endParaRPr lang="en-US" b="1" dirty="0"/>
                </a:p>
              </p:txBody>
            </p:sp>
            <p:sp>
              <p:nvSpPr>
                <p:cNvPr id="35" name="TextBox 34"/>
                <p:cNvSpPr txBox="1"/>
                <p:nvPr/>
              </p:nvSpPr>
              <p:spPr>
                <a:xfrm>
                  <a:off x="812261" y="5463688"/>
                  <a:ext cx="4036978" cy="830997"/>
                </a:xfrm>
                <a:prstGeom prst="rect">
                  <a:avLst/>
                </a:prstGeom>
                <a:noFill/>
              </p:spPr>
              <p:txBody>
                <a:bodyPr wrap="square" rtlCol="0">
                  <a:spAutoFit/>
                </a:bodyPr>
                <a:lstStyle/>
                <a:p>
                  <a:r>
                    <a:rPr lang="en-US" sz="1600" b="1" dirty="0">
                      <a:latin typeface="Corbel" panose="020B0503020204020204" pitchFamily="34" charset="0"/>
                    </a:rPr>
                    <a:t>Changes in narratives:</a:t>
                  </a:r>
                  <a:r>
                    <a:rPr lang="en-US" sz="1600" dirty="0">
                      <a:latin typeface="Corbel" panose="020B0503020204020204" pitchFamily="34" charset="0"/>
                    </a:rPr>
                    <a:t> Changes on how our groups of interest perceive, think and talk about an issue</a:t>
                  </a:r>
                </a:p>
              </p:txBody>
            </p:sp>
          </p:grpSp>
        </p:grpSp>
        <p:grpSp>
          <p:nvGrpSpPr>
            <p:cNvPr id="36" name="Group 35"/>
            <p:cNvGrpSpPr/>
            <p:nvPr/>
          </p:nvGrpSpPr>
          <p:grpSpPr>
            <a:xfrm>
              <a:off x="761247" y="1959563"/>
              <a:ext cx="10760193" cy="830997"/>
              <a:chOff x="428018" y="2564876"/>
              <a:chExt cx="4406629" cy="830997"/>
            </a:xfrm>
          </p:grpSpPr>
          <p:sp>
            <p:nvSpPr>
              <p:cNvPr id="37" name="Rectangle 36"/>
              <p:cNvSpPr/>
              <p:nvPr/>
            </p:nvSpPr>
            <p:spPr>
              <a:xfrm>
                <a:off x="792805" y="2607012"/>
                <a:ext cx="4041842" cy="775055"/>
              </a:xfrm>
              <a:prstGeom prst="rect">
                <a:avLst/>
              </a:prstGeom>
              <a:solidFill>
                <a:srgbClr val="5B9BD5">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p:cNvGrpSpPr/>
              <p:nvPr/>
            </p:nvGrpSpPr>
            <p:grpSpPr>
              <a:xfrm>
                <a:off x="428018" y="2564876"/>
                <a:ext cx="4406629" cy="830997"/>
                <a:chOff x="428018" y="2564876"/>
                <a:chExt cx="4406629" cy="830997"/>
              </a:xfrm>
            </p:grpSpPr>
            <p:sp>
              <p:nvSpPr>
                <p:cNvPr id="39" name="Rectangle 38"/>
                <p:cNvSpPr/>
                <p:nvPr/>
              </p:nvSpPr>
              <p:spPr>
                <a:xfrm>
                  <a:off x="428018" y="2594037"/>
                  <a:ext cx="369654" cy="800912"/>
                </a:xfrm>
                <a:prstGeom prst="rect">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16*</a:t>
                  </a:r>
                  <a:endParaRPr lang="en-US" b="1" dirty="0"/>
                </a:p>
              </p:txBody>
            </p:sp>
            <p:sp>
              <p:nvSpPr>
                <p:cNvPr id="40" name="TextBox 39"/>
                <p:cNvSpPr txBox="1"/>
                <p:nvPr/>
              </p:nvSpPr>
              <p:spPr>
                <a:xfrm>
                  <a:off x="797669" y="2564876"/>
                  <a:ext cx="4036978" cy="830997"/>
                </a:xfrm>
                <a:prstGeom prst="rect">
                  <a:avLst/>
                </a:prstGeom>
                <a:noFill/>
              </p:spPr>
              <p:txBody>
                <a:bodyPr wrap="square" rtlCol="0">
                  <a:spAutoFit/>
                </a:bodyPr>
                <a:lstStyle/>
                <a:p>
                  <a:r>
                    <a:rPr lang="en-US" sz="1600" b="1" dirty="0">
                      <a:latin typeface="Corbel" panose="020B0503020204020204" pitchFamily="34" charset="0"/>
                    </a:rPr>
                    <a:t>Changes in practice:</a:t>
                  </a:r>
                  <a:r>
                    <a:rPr lang="en-US" sz="1600" dirty="0">
                      <a:latin typeface="Corbel" panose="020B0503020204020204" pitchFamily="34" charset="0"/>
                    </a:rPr>
                    <a:t> shifts in attitudes, public behavior, ways of working and practices of groups of interest in a specific direction</a:t>
                  </a:r>
                </a:p>
              </p:txBody>
            </p:sp>
          </p:grpSp>
        </p:grpSp>
        <p:grpSp>
          <p:nvGrpSpPr>
            <p:cNvPr id="41" name="Group 40"/>
            <p:cNvGrpSpPr/>
            <p:nvPr/>
          </p:nvGrpSpPr>
          <p:grpSpPr>
            <a:xfrm>
              <a:off x="766111" y="4899537"/>
              <a:ext cx="7045477" cy="830997"/>
              <a:chOff x="428016" y="4567284"/>
              <a:chExt cx="4411698" cy="830997"/>
            </a:xfrm>
          </p:grpSpPr>
          <p:sp>
            <p:nvSpPr>
              <p:cNvPr id="42" name="Rectangle 41"/>
              <p:cNvSpPr/>
              <p:nvPr/>
            </p:nvSpPr>
            <p:spPr>
              <a:xfrm>
                <a:off x="797872" y="4598659"/>
                <a:ext cx="4041842" cy="775055"/>
              </a:xfrm>
              <a:prstGeom prst="rect">
                <a:avLst/>
              </a:prstGeom>
              <a:solidFill>
                <a:srgbClr val="ED7D31">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p:cNvGrpSpPr/>
              <p:nvPr/>
            </p:nvGrpSpPr>
            <p:grpSpPr>
              <a:xfrm>
                <a:off x="428016" y="4567284"/>
                <a:ext cx="4406631" cy="830997"/>
                <a:chOff x="428016" y="4498579"/>
                <a:chExt cx="4406631" cy="830997"/>
              </a:xfrm>
            </p:grpSpPr>
            <p:sp>
              <p:nvSpPr>
                <p:cNvPr id="44" name="Rectangle 43"/>
                <p:cNvSpPr/>
                <p:nvPr/>
              </p:nvSpPr>
              <p:spPr>
                <a:xfrm>
                  <a:off x="428016" y="4513622"/>
                  <a:ext cx="369654" cy="800912"/>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11</a:t>
                  </a:r>
                  <a:endParaRPr lang="en-US" b="1" dirty="0"/>
                </a:p>
              </p:txBody>
            </p:sp>
            <p:sp>
              <p:nvSpPr>
                <p:cNvPr id="45" name="TextBox 44"/>
                <p:cNvSpPr txBox="1"/>
                <p:nvPr/>
              </p:nvSpPr>
              <p:spPr>
                <a:xfrm>
                  <a:off x="797669" y="4498579"/>
                  <a:ext cx="4036978" cy="830997"/>
                </a:xfrm>
                <a:prstGeom prst="rect">
                  <a:avLst/>
                </a:prstGeom>
                <a:noFill/>
              </p:spPr>
              <p:txBody>
                <a:bodyPr wrap="square" rtlCol="0">
                  <a:spAutoFit/>
                </a:bodyPr>
                <a:lstStyle/>
                <a:p>
                  <a:r>
                    <a:rPr lang="en-US" sz="1600" b="1" dirty="0">
                      <a:latin typeface="Corbel" panose="020B0503020204020204" pitchFamily="34" charset="0"/>
                    </a:rPr>
                    <a:t>Coalition building:</a:t>
                  </a:r>
                  <a:r>
                    <a:rPr lang="en-US" sz="1600" dirty="0">
                      <a:latin typeface="Corbel" panose="020B0503020204020204" pitchFamily="34" charset="0"/>
                    </a:rPr>
                    <a:t> shifts on capacity, willingness and/or opportunity of groups to build connections to advance an agenda</a:t>
                  </a:r>
                </a:p>
              </p:txBody>
            </p:sp>
          </p:grpSp>
        </p:grpSp>
        <p:grpSp>
          <p:nvGrpSpPr>
            <p:cNvPr id="46" name="Group 45"/>
            <p:cNvGrpSpPr/>
            <p:nvPr/>
          </p:nvGrpSpPr>
          <p:grpSpPr>
            <a:xfrm>
              <a:off x="761247" y="2928759"/>
              <a:ext cx="10864696" cy="830997"/>
              <a:chOff x="428018" y="1573400"/>
              <a:chExt cx="4437962" cy="830997"/>
            </a:xfrm>
          </p:grpSpPr>
          <p:sp>
            <p:nvSpPr>
              <p:cNvPr id="47" name="Rectangle 46"/>
              <p:cNvSpPr/>
              <p:nvPr/>
            </p:nvSpPr>
            <p:spPr>
              <a:xfrm>
                <a:off x="792805" y="1583128"/>
                <a:ext cx="4041842" cy="803388"/>
              </a:xfrm>
              <a:prstGeom prst="rect">
                <a:avLst/>
              </a:prstGeom>
              <a:solidFill>
                <a:srgbClr val="A5A5A5">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47"/>
              <p:cNvGrpSpPr/>
              <p:nvPr/>
            </p:nvGrpSpPr>
            <p:grpSpPr>
              <a:xfrm>
                <a:off x="428018" y="1573400"/>
                <a:ext cx="4437962" cy="830997"/>
                <a:chOff x="428018" y="1660952"/>
                <a:chExt cx="4437962" cy="830997"/>
              </a:xfrm>
            </p:grpSpPr>
            <p:sp>
              <p:nvSpPr>
                <p:cNvPr id="49" name="Rectangle 48"/>
                <p:cNvSpPr/>
                <p:nvPr/>
              </p:nvSpPr>
              <p:spPr>
                <a:xfrm>
                  <a:off x="428018" y="1673156"/>
                  <a:ext cx="369654" cy="800912"/>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16</a:t>
                  </a:r>
                  <a:endParaRPr lang="en-US" b="1" dirty="0"/>
                </a:p>
              </p:txBody>
            </p:sp>
            <p:sp>
              <p:nvSpPr>
                <p:cNvPr id="50" name="TextBox 49"/>
                <p:cNvSpPr txBox="1"/>
                <p:nvPr/>
              </p:nvSpPr>
              <p:spPr>
                <a:xfrm>
                  <a:off x="829002" y="1660952"/>
                  <a:ext cx="4036978" cy="830997"/>
                </a:xfrm>
                <a:prstGeom prst="rect">
                  <a:avLst/>
                </a:prstGeom>
                <a:noFill/>
              </p:spPr>
              <p:txBody>
                <a:bodyPr wrap="square" rtlCol="0">
                  <a:spAutoFit/>
                </a:bodyPr>
                <a:lstStyle/>
                <a:p>
                  <a:r>
                    <a:rPr lang="en-US" sz="1600" b="1" dirty="0">
                      <a:latin typeface="Corbel" panose="020B0503020204020204" pitchFamily="34" charset="0"/>
                    </a:rPr>
                    <a:t>Ecosystem building:</a:t>
                  </a:r>
                  <a:r>
                    <a:rPr lang="en-US" sz="1600" dirty="0">
                      <a:latin typeface="Corbel" panose="020B0503020204020204" pitchFamily="34" charset="0"/>
                    </a:rPr>
                    <a:t> Shifts at organizations or network that translate as capacity to engage with the field or that affect the field</a:t>
                  </a:r>
                </a:p>
              </p:txBody>
            </p:sp>
          </p:grpSp>
        </p:grpSp>
        <p:grpSp>
          <p:nvGrpSpPr>
            <p:cNvPr id="51" name="Group 50"/>
            <p:cNvGrpSpPr/>
            <p:nvPr/>
          </p:nvGrpSpPr>
          <p:grpSpPr>
            <a:xfrm>
              <a:off x="761247" y="3915686"/>
              <a:ext cx="8539508" cy="830997"/>
              <a:chOff x="423151" y="3592958"/>
              <a:chExt cx="4407576" cy="830997"/>
            </a:xfrm>
          </p:grpSpPr>
          <p:sp>
            <p:nvSpPr>
              <p:cNvPr id="52" name="Rectangle 51"/>
              <p:cNvSpPr/>
              <p:nvPr/>
            </p:nvSpPr>
            <p:spPr>
              <a:xfrm>
                <a:off x="788885" y="3608932"/>
                <a:ext cx="4041842" cy="795974"/>
              </a:xfrm>
              <a:prstGeom prst="rect">
                <a:avLst/>
              </a:prstGeom>
              <a:solidFill>
                <a:srgbClr val="4472C4">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3" name="Group 52"/>
              <p:cNvGrpSpPr/>
              <p:nvPr/>
            </p:nvGrpSpPr>
            <p:grpSpPr>
              <a:xfrm>
                <a:off x="423151" y="3592958"/>
                <a:ext cx="4402712" cy="830997"/>
                <a:chOff x="428017" y="3547585"/>
                <a:chExt cx="4402712" cy="830997"/>
              </a:xfrm>
            </p:grpSpPr>
            <p:sp>
              <p:nvSpPr>
                <p:cNvPr id="54" name="Rectangle 53"/>
                <p:cNvSpPr/>
                <p:nvPr/>
              </p:nvSpPr>
              <p:spPr>
                <a:xfrm>
                  <a:off x="428017" y="3563558"/>
                  <a:ext cx="369654" cy="800912"/>
                </a:xfrm>
                <a:prstGeom prst="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13</a:t>
                  </a:r>
                  <a:endParaRPr lang="en-US" b="1" dirty="0"/>
                </a:p>
              </p:txBody>
            </p:sp>
            <p:sp>
              <p:nvSpPr>
                <p:cNvPr id="55" name="TextBox 54"/>
                <p:cNvSpPr txBox="1"/>
                <p:nvPr/>
              </p:nvSpPr>
              <p:spPr>
                <a:xfrm>
                  <a:off x="793751" y="3547585"/>
                  <a:ext cx="4036978" cy="830997"/>
                </a:xfrm>
                <a:prstGeom prst="rect">
                  <a:avLst/>
                </a:prstGeom>
                <a:noFill/>
              </p:spPr>
              <p:txBody>
                <a:bodyPr wrap="square" rtlCol="0">
                  <a:spAutoFit/>
                </a:bodyPr>
                <a:lstStyle/>
                <a:p>
                  <a:r>
                    <a:rPr lang="en-US" sz="1600" b="1" dirty="0">
                      <a:latin typeface="Corbel" panose="020B0503020204020204" pitchFamily="34" charset="0"/>
                    </a:rPr>
                    <a:t>Changes in policy:</a:t>
                  </a:r>
                  <a:r>
                    <a:rPr lang="en-US" sz="1600" dirty="0">
                      <a:latin typeface="Corbel" panose="020B0503020204020204" pitchFamily="34" charset="0"/>
                    </a:rPr>
                    <a:t> changes in policy or legislation, including policy improvements and implementation</a:t>
                  </a:r>
                </a:p>
              </p:txBody>
            </p:sp>
          </p:grpSp>
        </p:grpSp>
      </p:grpSp>
      <p:sp>
        <p:nvSpPr>
          <p:cNvPr id="4" name="TextBox 3">
            <a:extLst>
              <a:ext uri="{FF2B5EF4-FFF2-40B4-BE49-F238E27FC236}">
                <a16:creationId xmlns:a16="http://schemas.microsoft.com/office/drawing/2014/main" id="{690FCE40-F15E-E84F-8B93-1857D23634F9}"/>
              </a:ext>
            </a:extLst>
          </p:cNvPr>
          <p:cNvSpPr txBox="1"/>
          <p:nvPr/>
        </p:nvSpPr>
        <p:spPr>
          <a:xfrm>
            <a:off x="8140390" y="6467920"/>
            <a:ext cx="3962431" cy="276999"/>
          </a:xfrm>
          <a:prstGeom prst="rect">
            <a:avLst/>
          </a:prstGeom>
          <a:noFill/>
        </p:spPr>
        <p:txBody>
          <a:bodyPr wrap="none" rtlCol="0">
            <a:spAutoFit/>
          </a:bodyPr>
          <a:lstStyle/>
          <a:p>
            <a:r>
              <a:rPr lang="en-US" sz="1200" dirty="0"/>
              <a:t>* Number refers to the number of milestones in each category.</a:t>
            </a:r>
          </a:p>
        </p:txBody>
      </p:sp>
    </p:spTree>
    <p:extLst>
      <p:ext uri="{BB962C8B-B14F-4D97-AF65-F5344CB8AC3E}">
        <p14:creationId xmlns:p14="http://schemas.microsoft.com/office/powerpoint/2010/main" val="712234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878" y="524121"/>
            <a:ext cx="9720072" cy="1499616"/>
          </a:xfrm>
        </p:spPr>
        <p:txBody>
          <a:bodyPr>
            <a:normAutofit/>
          </a:bodyPr>
          <a:lstStyle/>
          <a:p>
            <a:r>
              <a:rPr lang="en-US" sz="3600" b="1" dirty="0"/>
              <a:t>Where are we now? Baseline data collection</a:t>
            </a:r>
          </a:p>
        </p:txBody>
      </p:sp>
      <p:sp>
        <p:nvSpPr>
          <p:cNvPr id="5" name="TextBox 4"/>
          <p:cNvSpPr txBox="1"/>
          <p:nvPr/>
        </p:nvSpPr>
        <p:spPr>
          <a:xfrm>
            <a:off x="387177" y="3168495"/>
            <a:ext cx="3025315" cy="1692771"/>
          </a:xfrm>
          <a:prstGeom prst="rect">
            <a:avLst/>
          </a:prstGeom>
          <a:noFill/>
        </p:spPr>
        <p:txBody>
          <a:bodyPr wrap="none" rtlCol="0">
            <a:spAutoFit/>
          </a:bodyPr>
          <a:lstStyle/>
          <a:p>
            <a:pPr marL="285750" indent="-285750">
              <a:buFontTx/>
              <a:buChar char="-"/>
            </a:pPr>
            <a:r>
              <a:rPr lang="en-GB" sz="2400" b="1" dirty="0"/>
              <a:t>Validate and adjust!</a:t>
            </a:r>
          </a:p>
          <a:p>
            <a:pPr marL="285750" indent="-285750">
              <a:buFontTx/>
              <a:buChar char="-"/>
            </a:pPr>
            <a:r>
              <a:rPr lang="en-GB" sz="2000" dirty="0"/>
              <a:t>Context</a:t>
            </a:r>
          </a:p>
          <a:p>
            <a:pPr marL="285750" indent="-285750">
              <a:buFontTx/>
              <a:buChar char="-"/>
            </a:pPr>
            <a:r>
              <a:rPr lang="en-GB" sz="2000" dirty="0"/>
              <a:t>Data availability</a:t>
            </a:r>
          </a:p>
          <a:p>
            <a:pPr marL="285750" indent="-285750">
              <a:buFontTx/>
              <a:buChar char="-"/>
            </a:pPr>
            <a:r>
              <a:rPr lang="en-GB" sz="2000" dirty="0"/>
              <a:t>Relevance</a:t>
            </a:r>
          </a:p>
          <a:p>
            <a:pPr marL="285750" indent="-285750">
              <a:buFontTx/>
              <a:buChar char="-"/>
            </a:pPr>
            <a:r>
              <a:rPr lang="en-GB" sz="2000" dirty="0"/>
              <a:t>Feasibility</a:t>
            </a:r>
            <a:endParaRPr lang="en-US" sz="2000" dirty="0"/>
          </a:p>
        </p:txBody>
      </p:sp>
      <p:sp>
        <p:nvSpPr>
          <p:cNvPr id="6" name="Rectangle 5"/>
          <p:cNvSpPr/>
          <p:nvPr/>
        </p:nvSpPr>
        <p:spPr>
          <a:xfrm>
            <a:off x="243842" y="1843736"/>
            <a:ext cx="3025315" cy="1169551"/>
          </a:xfrm>
          <a:prstGeom prst="rect">
            <a:avLst/>
          </a:prstGeom>
        </p:spPr>
        <p:txBody>
          <a:bodyPr wrap="square">
            <a:spAutoFit/>
          </a:bodyPr>
          <a:lstStyle/>
          <a:p>
            <a:pPr algn="ctr"/>
            <a:r>
              <a:rPr lang="en-GB" sz="3500" b="1" dirty="0"/>
              <a:t>Why </a:t>
            </a:r>
            <a:r>
              <a:rPr lang="en-GB" sz="3500" dirty="0"/>
              <a:t>conduct baseline?</a:t>
            </a:r>
          </a:p>
        </p:txBody>
      </p:sp>
      <p:grpSp>
        <p:nvGrpSpPr>
          <p:cNvPr id="7" name="Group 6"/>
          <p:cNvGrpSpPr/>
          <p:nvPr/>
        </p:nvGrpSpPr>
        <p:grpSpPr>
          <a:xfrm>
            <a:off x="3617662" y="1822525"/>
            <a:ext cx="3842610" cy="5131622"/>
            <a:chOff x="3511007" y="1822525"/>
            <a:chExt cx="3939002" cy="5131622"/>
          </a:xfrm>
        </p:grpSpPr>
        <p:sp>
          <p:nvSpPr>
            <p:cNvPr id="8" name="TextBox 7"/>
            <p:cNvSpPr txBox="1"/>
            <p:nvPr/>
          </p:nvSpPr>
          <p:spPr>
            <a:xfrm>
              <a:off x="3511007" y="3168495"/>
              <a:ext cx="3875163" cy="3785652"/>
            </a:xfrm>
            <a:prstGeom prst="rect">
              <a:avLst/>
            </a:prstGeom>
            <a:noFill/>
          </p:spPr>
          <p:txBody>
            <a:bodyPr wrap="square" rtlCol="0">
              <a:spAutoFit/>
            </a:bodyPr>
            <a:lstStyle/>
            <a:p>
              <a:pPr marL="285750" indent="-285750">
                <a:buFontTx/>
                <a:buChar char="-"/>
              </a:pPr>
              <a:r>
                <a:rPr lang="en-GB" sz="2000" dirty="0"/>
                <a:t>A </a:t>
              </a:r>
              <a:r>
                <a:rPr lang="en-GB" sz="2400" b="1" dirty="0"/>
                <a:t>light-touch review </a:t>
              </a:r>
              <a:r>
                <a:rPr lang="en-GB" sz="2000" dirty="0"/>
                <a:t>of key references and data based on the indicators for each portfolios</a:t>
              </a:r>
            </a:p>
            <a:p>
              <a:pPr marL="285750" indent="-285750">
                <a:buFontTx/>
                <a:buChar char="-"/>
              </a:pPr>
              <a:r>
                <a:rPr lang="en-GB" sz="2000" dirty="0"/>
                <a:t>Identify places where information is </a:t>
              </a:r>
              <a:r>
                <a:rPr lang="en-GB" sz="2400" b="1" dirty="0"/>
                <a:t>missing or insufficient</a:t>
              </a:r>
            </a:p>
            <a:p>
              <a:pPr marL="285750" indent="-285750">
                <a:buFontTx/>
                <a:buChar char="-"/>
              </a:pPr>
              <a:r>
                <a:rPr lang="en-GB" sz="2000" dirty="0"/>
                <a:t>Identify </a:t>
              </a:r>
              <a:r>
                <a:rPr lang="en-GB" sz="2400" b="1" dirty="0"/>
                <a:t>frameworks and methods </a:t>
              </a:r>
              <a:r>
                <a:rPr lang="en-GB" sz="2000" dirty="0"/>
                <a:t>that could help us gather data where it doesn’t exist yet </a:t>
              </a:r>
            </a:p>
            <a:p>
              <a:pPr marL="285750" indent="-285750">
                <a:buFontTx/>
                <a:buChar char="-"/>
              </a:pPr>
              <a:endParaRPr lang="en-GB" sz="2000" dirty="0"/>
            </a:p>
          </p:txBody>
        </p:sp>
        <p:sp>
          <p:nvSpPr>
            <p:cNvPr id="9" name="Rectangle 8"/>
            <p:cNvSpPr/>
            <p:nvPr/>
          </p:nvSpPr>
          <p:spPr>
            <a:xfrm>
              <a:off x="3511007" y="1822525"/>
              <a:ext cx="3939002" cy="1169551"/>
            </a:xfrm>
            <a:prstGeom prst="rect">
              <a:avLst/>
            </a:prstGeom>
          </p:spPr>
          <p:txBody>
            <a:bodyPr wrap="square">
              <a:spAutoFit/>
            </a:bodyPr>
            <a:lstStyle/>
            <a:p>
              <a:pPr algn="ctr"/>
              <a:r>
                <a:rPr lang="en-GB" sz="3500" b="1" dirty="0"/>
                <a:t>What will use the baseline for?</a:t>
              </a:r>
            </a:p>
          </p:txBody>
        </p:sp>
      </p:grpSp>
      <p:grpSp>
        <p:nvGrpSpPr>
          <p:cNvPr id="10" name="Group 9"/>
          <p:cNvGrpSpPr/>
          <p:nvPr/>
        </p:nvGrpSpPr>
        <p:grpSpPr>
          <a:xfrm>
            <a:off x="7501854" y="1822525"/>
            <a:ext cx="4446303" cy="4331403"/>
            <a:chOff x="7460350" y="1822525"/>
            <a:chExt cx="4446303" cy="4331403"/>
          </a:xfrm>
        </p:grpSpPr>
        <p:sp>
          <p:nvSpPr>
            <p:cNvPr id="11" name="TextBox 10"/>
            <p:cNvSpPr txBox="1"/>
            <p:nvPr/>
          </p:nvSpPr>
          <p:spPr>
            <a:xfrm>
              <a:off x="7597192" y="3168495"/>
              <a:ext cx="4309461" cy="2985433"/>
            </a:xfrm>
            <a:prstGeom prst="rect">
              <a:avLst/>
            </a:prstGeom>
            <a:noFill/>
          </p:spPr>
          <p:txBody>
            <a:bodyPr wrap="square" rtlCol="0">
              <a:spAutoFit/>
            </a:bodyPr>
            <a:lstStyle/>
            <a:p>
              <a:pPr marL="285750" indent="-285750">
                <a:buFontTx/>
                <a:buChar char="-"/>
              </a:pPr>
              <a:r>
                <a:rPr lang="en-GB" sz="2000" dirty="0"/>
                <a:t>Go back to portfolios </a:t>
              </a:r>
              <a:r>
                <a:rPr lang="en-GB" sz="2400" b="1" dirty="0"/>
                <a:t>for initial sense-checking </a:t>
              </a:r>
              <a:r>
                <a:rPr lang="en-GB" sz="2000" dirty="0"/>
                <a:t>on data collected</a:t>
              </a:r>
              <a:endParaRPr lang="en-GB" sz="2400" b="1" dirty="0"/>
            </a:p>
            <a:p>
              <a:pPr marL="285750" indent="-285750">
                <a:buFontTx/>
                <a:buChar char="-"/>
              </a:pPr>
              <a:r>
                <a:rPr lang="en-GB" sz="2000" dirty="0"/>
                <a:t>Continue to </a:t>
              </a:r>
              <a:r>
                <a:rPr lang="en-GB" sz="2400" b="1" dirty="0"/>
                <a:t>reach out to portfolio leads </a:t>
              </a:r>
              <a:r>
                <a:rPr lang="en-GB" sz="2000" dirty="0"/>
                <a:t>for context, references, priorities</a:t>
              </a:r>
            </a:p>
            <a:p>
              <a:pPr marL="285750" indent="-285750">
                <a:buFontTx/>
                <a:buChar char="-"/>
              </a:pPr>
              <a:r>
                <a:rPr lang="en-GB" sz="2000" dirty="0"/>
                <a:t>Further analysis to find </a:t>
              </a:r>
              <a:r>
                <a:rPr lang="en-GB" sz="2400" b="1" dirty="0"/>
                <a:t>overlap in frameworks and data collection opportunities</a:t>
              </a:r>
              <a:endParaRPr lang="en-GB" sz="2000" dirty="0"/>
            </a:p>
          </p:txBody>
        </p:sp>
        <p:sp>
          <p:nvSpPr>
            <p:cNvPr id="12" name="Rectangle 11"/>
            <p:cNvSpPr/>
            <p:nvPr/>
          </p:nvSpPr>
          <p:spPr>
            <a:xfrm>
              <a:off x="7460350" y="1822525"/>
              <a:ext cx="4446303" cy="1169551"/>
            </a:xfrm>
            <a:prstGeom prst="rect">
              <a:avLst/>
            </a:prstGeom>
          </p:spPr>
          <p:txBody>
            <a:bodyPr wrap="square">
              <a:spAutoFit/>
            </a:bodyPr>
            <a:lstStyle/>
            <a:p>
              <a:pPr algn="ctr"/>
              <a:r>
                <a:rPr lang="en-GB" sz="3500" b="1" dirty="0"/>
                <a:t>What else </a:t>
              </a:r>
              <a:r>
                <a:rPr lang="en-GB" sz="3500" dirty="0"/>
                <a:t>will this review include</a:t>
              </a:r>
              <a:r>
                <a:rPr lang="en-GB" sz="3500" b="1" dirty="0"/>
                <a:t>?</a:t>
              </a:r>
              <a:endParaRPr lang="en-US" sz="3500" dirty="0"/>
            </a:p>
          </p:txBody>
        </p:sp>
      </p:grpSp>
      <p:cxnSp>
        <p:nvCxnSpPr>
          <p:cNvPr id="4" name="Straight Connector 3">
            <a:extLst>
              <a:ext uri="{FF2B5EF4-FFF2-40B4-BE49-F238E27FC236}">
                <a16:creationId xmlns:a16="http://schemas.microsoft.com/office/drawing/2014/main" id="{A566AB55-D6B9-0042-B80F-195106165F08}"/>
              </a:ext>
            </a:extLst>
          </p:cNvPr>
          <p:cNvCxnSpPr/>
          <p:nvPr/>
        </p:nvCxnSpPr>
        <p:spPr>
          <a:xfrm>
            <a:off x="3506361" y="2023737"/>
            <a:ext cx="0" cy="45889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1AC0081-B589-684F-AFB2-3294EF477AA9}"/>
              </a:ext>
            </a:extLst>
          </p:cNvPr>
          <p:cNvCxnSpPr/>
          <p:nvPr/>
        </p:nvCxnSpPr>
        <p:spPr>
          <a:xfrm>
            <a:off x="7491864" y="2023737"/>
            <a:ext cx="0" cy="458893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9342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What our baseline looks like?</a:t>
            </a:r>
          </a:p>
        </p:txBody>
      </p:sp>
      <p:grpSp>
        <p:nvGrpSpPr>
          <p:cNvPr id="5" name="Group 4"/>
          <p:cNvGrpSpPr/>
          <p:nvPr/>
        </p:nvGrpSpPr>
        <p:grpSpPr>
          <a:xfrm>
            <a:off x="741525" y="4254454"/>
            <a:ext cx="4411698" cy="830997"/>
            <a:chOff x="428016" y="4576809"/>
            <a:chExt cx="4411698" cy="830997"/>
          </a:xfrm>
        </p:grpSpPr>
        <p:sp>
          <p:nvSpPr>
            <p:cNvPr id="6" name="Rectangle 5"/>
            <p:cNvSpPr/>
            <p:nvPr/>
          </p:nvSpPr>
          <p:spPr>
            <a:xfrm>
              <a:off x="797872" y="4598659"/>
              <a:ext cx="4041842" cy="775055"/>
            </a:xfrm>
            <a:prstGeom prst="rect">
              <a:avLst/>
            </a:prstGeom>
            <a:solidFill>
              <a:srgbClr val="C46627">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p:cNvGrpSpPr/>
            <p:nvPr/>
          </p:nvGrpSpPr>
          <p:grpSpPr>
            <a:xfrm>
              <a:off x="428016" y="4576809"/>
              <a:ext cx="4406631" cy="830997"/>
              <a:chOff x="428016" y="4508104"/>
              <a:chExt cx="4406631" cy="830997"/>
            </a:xfrm>
          </p:grpSpPr>
          <p:sp>
            <p:nvSpPr>
              <p:cNvPr id="8" name="Rectangle 7"/>
              <p:cNvSpPr/>
              <p:nvPr/>
            </p:nvSpPr>
            <p:spPr>
              <a:xfrm>
                <a:off x="428016" y="4513622"/>
                <a:ext cx="369654" cy="800912"/>
              </a:xfrm>
              <a:prstGeom prst="rect">
                <a:avLst/>
              </a:prstGeom>
              <a:solidFill>
                <a:srgbClr val="C466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97669" y="4508104"/>
                <a:ext cx="4036978" cy="830997"/>
              </a:xfrm>
              <a:prstGeom prst="rect">
                <a:avLst/>
              </a:prstGeom>
              <a:noFill/>
            </p:spPr>
            <p:txBody>
              <a:bodyPr wrap="square" rtlCol="0">
                <a:spAutoFit/>
              </a:bodyPr>
              <a:lstStyle/>
              <a:p>
                <a:r>
                  <a:rPr lang="en-GB" sz="1600" b="1" dirty="0">
                    <a:latin typeface="Corbel" panose="020B0503020204020204" pitchFamily="34" charset="0"/>
                  </a:rPr>
                  <a:t>Type 3:</a:t>
                </a:r>
                <a:r>
                  <a:rPr lang="en-GB" sz="1600" dirty="0">
                    <a:latin typeface="Corbel" panose="020B0503020204020204" pitchFamily="34" charset="0"/>
                  </a:rPr>
                  <a:t> </a:t>
                </a:r>
                <a:r>
                  <a:rPr lang="en-US" sz="1600" dirty="0">
                    <a:latin typeface="Corbel" panose="020B0503020204020204" pitchFamily="34" charset="0"/>
                  </a:rPr>
                  <a:t>Indicators with baseline that requires accessing/processing large amounts of information, interviews, literature review</a:t>
                </a:r>
              </a:p>
            </p:txBody>
          </p:sp>
        </p:grpSp>
      </p:grpSp>
      <p:grpSp>
        <p:nvGrpSpPr>
          <p:cNvPr id="10" name="Group 9"/>
          <p:cNvGrpSpPr/>
          <p:nvPr/>
        </p:nvGrpSpPr>
        <p:grpSpPr>
          <a:xfrm>
            <a:off x="736458" y="3195113"/>
            <a:ext cx="4411698" cy="830997"/>
            <a:chOff x="428016" y="4567284"/>
            <a:chExt cx="4411698" cy="830997"/>
          </a:xfrm>
        </p:grpSpPr>
        <p:sp>
          <p:nvSpPr>
            <p:cNvPr id="11" name="Rectangle 10"/>
            <p:cNvSpPr/>
            <p:nvPr/>
          </p:nvSpPr>
          <p:spPr>
            <a:xfrm>
              <a:off x="797872" y="4598659"/>
              <a:ext cx="4041842" cy="775055"/>
            </a:xfrm>
            <a:prstGeom prst="rect">
              <a:avLst/>
            </a:prstGeom>
            <a:solidFill>
              <a:srgbClr val="ED7D31">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428016" y="4567284"/>
              <a:ext cx="4406631" cy="830997"/>
              <a:chOff x="428016" y="4498579"/>
              <a:chExt cx="4406631" cy="830997"/>
            </a:xfrm>
          </p:grpSpPr>
          <p:sp>
            <p:nvSpPr>
              <p:cNvPr id="13" name="Rectangle 12"/>
              <p:cNvSpPr/>
              <p:nvPr/>
            </p:nvSpPr>
            <p:spPr>
              <a:xfrm>
                <a:off x="428016" y="4513622"/>
                <a:ext cx="369654" cy="800912"/>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797669" y="4498579"/>
                <a:ext cx="4036978" cy="830997"/>
              </a:xfrm>
              <a:prstGeom prst="rect">
                <a:avLst/>
              </a:prstGeom>
              <a:noFill/>
            </p:spPr>
            <p:txBody>
              <a:bodyPr wrap="square" rtlCol="0">
                <a:spAutoFit/>
              </a:bodyPr>
              <a:lstStyle/>
              <a:p>
                <a:r>
                  <a:rPr lang="en-GB" sz="1600" b="1" dirty="0">
                    <a:latin typeface="Corbel" panose="020B0503020204020204" pitchFamily="34" charset="0"/>
                  </a:rPr>
                  <a:t>Type 2:</a:t>
                </a:r>
                <a:r>
                  <a:rPr lang="en-GB" sz="1600" dirty="0">
                    <a:latin typeface="Corbel" panose="020B0503020204020204" pitchFamily="34" charset="0"/>
                  </a:rPr>
                  <a:t> </a:t>
                </a:r>
                <a:r>
                  <a:rPr lang="en-US" sz="1600" dirty="0">
                    <a:latin typeface="Corbel" panose="020B0503020204020204" pitchFamily="34" charset="0"/>
                  </a:rPr>
                  <a:t>Indicators with baseline that is internal (i.e. from grantee reports) or require light work</a:t>
                </a:r>
                <a:endParaRPr lang="en-GB" sz="1600" dirty="0">
                  <a:latin typeface="Corbel" panose="020B0503020204020204" pitchFamily="34" charset="0"/>
                </a:endParaRPr>
              </a:p>
            </p:txBody>
          </p:sp>
        </p:grpSp>
      </p:grpSp>
      <p:grpSp>
        <p:nvGrpSpPr>
          <p:cNvPr id="15" name="Group 14"/>
          <p:cNvGrpSpPr/>
          <p:nvPr/>
        </p:nvGrpSpPr>
        <p:grpSpPr>
          <a:xfrm>
            <a:off x="736458" y="2084832"/>
            <a:ext cx="4411698" cy="815955"/>
            <a:chOff x="428016" y="4567284"/>
            <a:chExt cx="4411698" cy="815955"/>
          </a:xfrm>
        </p:grpSpPr>
        <p:sp>
          <p:nvSpPr>
            <p:cNvPr id="16" name="Rectangle 15"/>
            <p:cNvSpPr/>
            <p:nvPr/>
          </p:nvSpPr>
          <p:spPr>
            <a:xfrm>
              <a:off x="797872" y="4598659"/>
              <a:ext cx="4041842" cy="775055"/>
            </a:xfrm>
            <a:prstGeom prst="rect">
              <a:avLst/>
            </a:prstGeom>
            <a:solidFill>
              <a:srgbClr val="F4B9A4">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a:off x="428016" y="4567284"/>
              <a:ext cx="4406631" cy="815955"/>
              <a:chOff x="428016" y="4498579"/>
              <a:chExt cx="4406631" cy="815955"/>
            </a:xfrm>
          </p:grpSpPr>
          <p:sp>
            <p:nvSpPr>
              <p:cNvPr id="18" name="Rectangle 17"/>
              <p:cNvSpPr/>
              <p:nvPr/>
            </p:nvSpPr>
            <p:spPr>
              <a:xfrm>
                <a:off x="428016" y="4513622"/>
                <a:ext cx="369654" cy="800912"/>
              </a:xfrm>
              <a:prstGeom prst="rect">
                <a:avLst/>
              </a:prstGeom>
              <a:solidFill>
                <a:srgbClr val="F4B9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97669" y="4498579"/>
                <a:ext cx="4036978" cy="584775"/>
              </a:xfrm>
              <a:prstGeom prst="rect">
                <a:avLst/>
              </a:prstGeom>
              <a:noFill/>
            </p:spPr>
            <p:txBody>
              <a:bodyPr wrap="square" rtlCol="0">
                <a:spAutoFit/>
              </a:bodyPr>
              <a:lstStyle/>
              <a:p>
                <a:r>
                  <a:rPr lang="en-GB" sz="1600" b="1" dirty="0">
                    <a:latin typeface="Corbel" panose="020B0503020204020204" pitchFamily="34" charset="0"/>
                  </a:rPr>
                  <a:t>Type 1:</a:t>
                </a:r>
                <a:r>
                  <a:rPr lang="en-GB" sz="1600" dirty="0">
                    <a:latin typeface="Corbel" panose="020B0503020204020204" pitchFamily="34" charset="0"/>
                  </a:rPr>
                  <a:t> </a:t>
                </a:r>
                <a:r>
                  <a:rPr lang="en-US" sz="1600" dirty="0">
                    <a:latin typeface="Corbel" panose="020B0503020204020204" pitchFamily="34" charset="0"/>
                  </a:rPr>
                  <a:t>Indicators with baseline is zero, e.g. policy approved</a:t>
                </a:r>
                <a:endParaRPr lang="en-GB" sz="1600" dirty="0">
                  <a:latin typeface="Corbel" panose="020B0503020204020204" pitchFamily="34" charset="0"/>
                </a:endParaRPr>
              </a:p>
            </p:txBody>
          </p:sp>
        </p:grpSp>
      </p:grpSp>
      <p:graphicFrame>
        <p:nvGraphicFramePr>
          <p:cNvPr id="25" name="Chart 24"/>
          <p:cNvGraphicFramePr>
            <a:graphicFrameLocks/>
          </p:cNvGraphicFramePr>
          <p:nvPr>
            <p:extLst>
              <p:ext uri="{D42A27DB-BD31-4B8C-83A1-F6EECF244321}">
                <p14:modId xmlns:p14="http://schemas.microsoft.com/office/powerpoint/2010/main" val="4144418159"/>
              </p:ext>
            </p:extLst>
          </p:nvPr>
        </p:nvGraphicFramePr>
        <p:xfrm>
          <a:off x="5495109" y="2077233"/>
          <a:ext cx="6339840" cy="45848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82358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Developing a Portfolio Learning Work plan</a:t>
            </a:r>
          </a:p>
        </p:txBody>
      </p:sp>
      <p:sp>
        <p:nvSpPr>
          <p:cNvPr id="3" name="Subtitle 2"/>
          <p:cNvSpPr>
            <a:spLocks noGrp="1"/>
          </p:cNvSpPr>
          <p:nvPr>
            <p:ph type="subTitle" idx="1"/>
          </p:nvPr>
        </p:nvSpPr>
        <p:spPr/>
        <p:txBody>
          <a:bodyPr>
            <a:normAutofit fontScale="92500" lnSpcReduction="10000"/>
          </a:bodyPr>
          <a:lstStyle/>
          <a:p>
            <a:r>
              <a:rPr lang="en-US" dirty="0"/>
              <a:t>And Connecting it to </a:t>
            </a:r>
          </a:p>
          <a:p>
            <a:r>
              <a:rPr lang="en-US" dirty="0"/>
              <a:t>M(</a:t>
            </a:r>
            <a:r>
              <a:rPr lang="en-US" dirty="0" err="1"/>
              <a:t>onitoring</a:t>
            </a:r>
            <a:r>
              <a:rPr lang="en-US" dirty="0"/>
              <a:t>) &amp;</a:t>
            </a:r>
          </a:p>
          <a:p>
            <a:r>
              <a:rPr lang="en-US" dirty="0"/>
              <a:t>E(valuation) &amp;</a:t>
            </a:r>
          </a:p>
          <a:p>
            <a:r>
              <a:rPr lang="en-US" dirty="0"/>
              <a:t>R(</a:t>
            </a:r>
            <a:r>
              <a:rPr lang="en-US" dirty="0" err="1"/>
              <a:t>esearch</a:t>
            </a:r>
            <a:r>
              <a:rPr lang="en-US" dirty="0"/>
              <a:t>) … </a:t>
            </a:r>
          </a:p>
          <a:p>
            <a:r>
              <a:rPr lang="en-US" dirty="0"/>
              <a:t>yes, we are becoming MERL</a:t>
            </a:r>
          </a:p>
        </p:txBody>
      </p:sp>
    </p:spTree>
    <p:extLst>
      <p:ext uri="{BB962C8B-B14F-4D97-AF65-F5344CB8AC3E}">
        <p14:creationId xmlns:p14="http://schemas.microsoft.com/office/powerpoint/2010/main" val="3177339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What is Portfolio Learning Agenda</a:t>
            </a:r>
          </a:p>
        </p:txBody>
      </p:sp>
      <p:sp>
        <p:nvSpPr>
          <p:cNvPr id="3" name="Content Placeholder 2"/>
          <p:cNvSpPr>
            <a:spLocks noGrp="1"/>
          </p:cNvSpPr>
          <p:nvPr>
            <p:ph idx="1"/>
          </p:nvPr>
        </p:nvSpPr>
        <p:spPr/>
        <p:txBody>
          <a:bodyPr>
            <a:normAutofit/>
          </a:bodyPr>
          <a:lstStyle/>
          <a:p>
            <a:pPr marL="0" indent="0">
              <a:lnSpc>
                <a:spcPct val="100000"/>
              </a:lnSpc>
              <a:spcBef>
                <a:spcPts val="500"/>
              </a:spcBef>
              <a:buNone/>
            </a:pPr>
            <a:r>
              <a:rPr lang="en-US" dirty="0"/>
              <a:t>Our portfolio learning agendas identify a set of key questions, the answers to which can improve the design and practice of individual portfolios and thereby impact. </a:t>
            </a:r>
          </a:p>
          <a:p>
            <a:pPr marL="0" indent="0">
              <a:lnSpc>
                <a:spcPct val="100000"/>
              </a:lnSpc>
              <a:spcBef>
                <a:spcPts val="500"/>
              </a:spcBef>
              <a:buNone/>
            </a:pPr>
            <a:endParaRPr lang="en-US" dirty="0"/>
          </a:p>
          <a:p>
            <a:pPr marL="0" indent="0">
              <a:lnSpc>
                <a:spcPct val="100000"/>
              </a:lnSpc>
              <a:spcBef>
                <a:spcPts val="500"/>
              </a:spcBef>
              <a:buNone/>
            </a:pPr>
            <a:r>
              <a:rPr lang="en-US" dirty="0"/>
              <a:t>Good learning agendas help to refine and test our understandings about the issue and the contexts in which we operate.</a:t>
            </a:r>
          </a:p>
          <a:p>
            <a:pPr marL="0" indent="0">
              <a:lnSpc>
                <a:spcPct val="100000"/>
              </a:lnSpc>
              <a:spcBef>
                <a:spcPts val="500"/>
              </a:spcBef>
              <a:buNone/>
            </a:pPr>
            <a:endParaRPr lang="en-US" dirty="0"/>
          </a:p>
          <a:p>
            <a:pPr marL="0" indent="0">
              <a:lnSpc>
                <a:spcPct val="100000"/>
              </a:lnSpc>
              <a:spcBef>
                <a:spcPts val="500"/>
              </a:spcBef>
              <a:buNone/>
            </a:pPr>
            <a:r>
              <a:rPr lang="en-US" dirty="0"/>
              <a:t>This is not to be confused with our Shared Learning agenda which also is designed to improve practice. But portfolio learning agendas are the </a:t>
            </a:r>
            <a:r>
              <a:rPr lang="en-US" b="1" dirty="0">
                <a:solidFill>
                  <a:schemeClr val="accent4">
                    <a:lumMod val="75000"/>
                  </a:schemeClr>
                </a:solidFill>
              </a:rPr>
              <a:t>responsibility of the portfolio teams</a:t>
            </a:r>
            <a:r>
              <a:rPr lang="en-US" dirty="0"/>
              <a:t>. MERL (we are now MERL) buddies are here to help.</a:t>
            </a:r>
          </a:p>
        </p:txBody>
      </p:sp>
    </p:spTree>
    <p:extLst>
      <p:ext uri="{BB962C8B-B14F-4D97-AF65-F5344CB8AC3E}">
        <p14:creationId xmlns:p14="http://schemas.microsoft.com/office/powerpoint/2010/main" val="9358493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Sheets">
    <a:dk1>
      <a:srgbClr val="000000"/>
    </a:dk1>
    <a:lt1>
      <a:srgbClr val="FFFFFF"/>
    </a:lt1>
    <a:dk2>
      <a:srgbClr val="000000"/>
    </a:dk2>
    <a:lt2>
      <a:srgbClr val="FFFFFF"/>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0563C1"/>
    </a:folHlink>
  </a:clrScheme>
  <a:fontScheme name="Sheets">
    <a:majorFont>
      <a:latin typeface="Calibri"/>
      <a:ea typeface="Calibri"/>
      <a:cs typeface="Calibri"/>
    </a:majorFont>
    <a:minorFont>
      <a:latin typeface="Calibri"/>
      <a:ea typeface="Calibri"/>
      <a:cs typeface="Calibri"/>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WBDocument" ma:contentTypeID="0x010100F4C63C3BD852AE468EAEFD0E6C57C64F020013E7603FC455384FAA5AADEB2B387811" ma:contentTypeVersion="5" ma:contentTypeDescription="" ma:contentTypeScope="" ma:versionID="7aa0705f3eb0a23c4b221c09b091ec26">
  <xsd:schema xmlns:xsd="http://www.w3.org/2001/XMLSchema" xmlns:xs="http://www.w3.org/2001/XMLSchema" xmlns:p="http://schemas.microsoft.com/office/2006/metadata/properties" xmlns:ns3="3e02667f-0271-471b-bd6e-11a2e16def1d" targetNamespace="http://schemas.microsoft.com/office/2006/metadata/properties" ma:root="true" ma:fieldsID="eae8a13805acfa4ed04cf3f58b70adb3" ns3:_="">
    <xsd:import namespace="3e02667f-0271-471b-bd6e-11a2e16def1d"/>
    <xsd:element name="properties">
      <xsd:complexType>
        <xsd:sequence>
          <xsd:element name="documentManagement">
            <xsd:complexType>
              <xsd:all>
                <xsd:element ref="ns3:WBDocs_Document_Date" minOccurs="0"/>
                <xsd:element ref="ns3:WBDocs_Information_Classification"/>
                <xsd:element ref="ns3:TaxCatchAll" minOccurs="0"/>
                <xsd:element ref="ns3:TaxCatchAllLabel" minOccurs="0"/>
                <xsd:element ref="ns3:_dlc_DocId" minOccurs="0"/>
                <xsd:element ref="ns3:_dlc_DocIdUrl" minOccurs="0"/>
                <xsd:element ref="ns3:_dlc_DocIdPersistId" minOccurs="0"/>
                <xsd:element ref="ns3:WBDocs_Access_To_Info_Exception" minOccurs="0"/>
                <xsd:element ref="ns3:o1cb080a3dca4eb8a0fd03c7cc8bf8f7" minOccurs="0"/>
                <xsd:element ref="ns3:i008215bacac45029ee8cafff4c8e93b" minOccurs="0"/>
                <xsd:element ref="ns3:OneCMS_Subcategory" minOccurs="0"/>
                <xsd:element ref="ns3:OneCMS_Category" minOccurs="0"/>
                <xsd:element ref="ns3:Abstr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02667f-0271-471b-bd6e-11a2e16def1d" elementFormDefault="qualified">
    <xsd:import namespace="http://schemas.microsoft.com/office/2006/documentManagement/types"/>
    <xsd:import namespace="http://schemas.microsoft.com/office/infopath/2007/PartnerControls"/>
    <xsd:element name="WBDocs_Document_Date" ma:index="3" nillable="true" ma:displayName="Document Date" ma:default="[today]" ma:format="DateTime" ma:internalName="WBDocs_Document_Date" ma:readOnly="false">
      <xsd:simpleType>
        <xsd:restriction base="dms:DateTime"/>
      </xsd:simpleType>
    </xsd:element>
    <xsd:element name="WBDocs_Information_Classification" ma:index="4" ma:displayName="Information Classification" ma:default="Confidential" ma:format="Dropdown" ma:internalName="WBDocs_Information_Classification" ma:readOnly="false">
      <xsd:simpleType>
        <xsd:restriction base="dms:Choice">
          <xsd:enumeration value="Public"/>
          <xsd:enumeration value="Official Use Only"/>
          <xsd:enumeration value="Confidential"/>
          <xsd:enumeration value="Strictly Confidential"/>
        </xsd:restriction>
      </xsd:simpleType>
    </xsd:element>
    <xsd:element name="TaxCatchAll" ma:index="6" nillable="true" ma:displayName="Taxonomy Catch All Column" ma:hidden="true" ma:list="{d5b21a25-a743-469d-a8be-56c0a33d9811}" ma:internalName="TaxCatchAll" ma:showField="CatchAllData" ma:web="da8ef02d-afde-4104-a459-525f0ea4db07">
      <xsd:complexType>
        <xsd:complexContent>
          <xsd:extension base="dms:MultiChoiceLookup">
            <xsd:sequence>
              <xsd:element name="Value" type="dms:Lookup" maxOccurs="unbounded" minOccurs="0" nillable="true"/>
            </xsd:sequence>
          </xsd:extension>
        </xsd:complexContent>
      </xsd:complexType>
    </xsd:element>
    <xsd:element name="TaxCatchAllLabel" ma:index="7" nillable="true" ma:displayName="Taxonomy Catch All Column1" ma:hidden="true" ma:list="{d5b21a25-a743-469d-a8be-56c0a33d9811}" ma:internalName="TaxCatchAllLabel" ma:readOnly="true" ma:showField="CatchAllDataLabel" ma:web="da8ef02d-afde-4104-a459-525f0ea4db07">
      <xsd:complexType>
        <xsd:complexContent>
          <xsd:extension base="dms:MultiChoiceLookup">
            <xsd:sequence>
              <xsd:element name="Value" type="dms:Lookup" maxOccurs="unbounded" minOccurs="0" nillable="true"/>
            </xsd:sequence>
          </xsd:extension>
        </xsd:complexContent>
      </xsd:complexType>
    </xsd:element>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element name="WBDocs_Access_To_Info_Exception" ma:index="13" nillable="true" ma:displayName="Access to Info Exception" ma:default="12. Not Assessed" ma:format="Dropdown" ma:internalName="WBDocs_Access_To_Info_Exception" ma:readOnly="false">
      <xsd:simpleType>
        <xsd:restriction base="dms:Choice">
          <xsd:enumeration value="1. Personal"/>
          <xsd:enumeration value="2. Executive Director's Communications"/>
          <xsd:enumeration value="3. Board Ethics Committee"/>
          <xsd:enumeration value="4. Attorney-Client Privilege"/>
          <xsd:enumeration value="5. Security &amp; Safety"/>
          <xsd:enumeration value="6. Other Disclosure Regimes"/>
          <xsd:enumeration value="7. Client / Third Party Confidence"/>
          <xsd:enumeration value="8. Corporate/Administrative"/>
          <xsd:enumeration value="9. Deliberative"/>
          <xsd:enumeration value="10a-c. Financial - Forecast/Analysis/Transactions"/>
          <xsd:enumeration value="10d. Financial - Banking &amp; Billing"/>
          <xsd:enumeration value="11. Bank's Prerogative to Restrict"/>
          <xsd:enumeration value="12. Not Assessed"/>
          <xsd:enumeration value="13. Not Applicable"/>
          <xsd:enumeration value="Unknown Policy Restriction"/>
        </xsd:restriction>
      </xsd:simpleType>
    </xsd:element>
    <xsd:element name="o1cb080a3dca4eb8a0fd03c7cc8bf8f7" ma:index="15" nillable="true" ma:taxonomy="true" ma:internalName="o1cb080a3dca4eb8a0fd03c7cc8bf8f7" ma:taxonomyFieldName="WBDocs_Local_Document_Type" ma:displayName="Local Document Type" ma:readOnly="false" ma:default="" ma:fieldId="{81cb080a-3dca-4eb8-a0fd-03c7cc8bf8f7}" ma:taxonomyMulti="true" ma:sspId="2a6c10d7-b926-4fc0-945e-3cbf5049f6bd" ma:termSetId="ec380048-e675-43f7-9194-41567bcb0af6" ma:anchorId="00000000-0000-0000-0000-000000000000" ma:open="false" ma:isKeyword="false">
      <xsd:complexType>
        <xsd:sequence>
          <xsd:element ref="pc:Terms" minOccurs="0" maxOccurs="1"/>
        </xsd:sequence>
      </xsd:complexType>
    </xsd:element>
    <xsd:element name="i008215bacac45029ee8cafff4c8e93b" ma:index="17" nillable="true" ma:taxonomy="true" ma:internalName="i008215bacac45029ee8cafff4c8e93b" ma:taxonomyFieldName="WBDocs_Originating_Unit" ma:displayName="Originating unit" ma:readOnly="false" ma:default="" ma:fieldId="{2008215b-acac-4502-9ee8-cafff4c8e93b}" ma:taxonomyMulti="true" ma:sspId="2a6c10d7-b926-4fc0-945e-3cbf5049f6bd" ma:termSetId="806c0147-d557-463e-8bb0-983f4f318bd5" ma:anchorId="00000000-0000-0000-0000-000000000000" ma:open="false" ma:isKeyword="false">
      <xsd:complexType>
        <xsd:sequence>
          <xsd:element ref="pc:Terms" minOccurs="0" maxOccurs="1"/>
        </xsd:sequence>
      </xsd:complexType>
    </xsd:element>
    <xsd:element name="OneCMS_Subcategory" ma:index="21" nillable="true" ma:displayName="Subcategory" ma:hidden="true" ma:internalName="OneCMS_Subcategory" ma:readOnly="false">
      <xsd:simpleType>
        <xsd:restriction base="dms:Text"/>
      </xsd:simpleType>
    </xsd:element>
    <xsd:element name="OneCMS_Category" ma:index="22" nillable="true" ma:displayName="Category" ma:hidden="true" ma:internalName="OneCMS_Category" ma:readOnly="false">
      <xsd:simpleType>
        <xsd:restriction base="dms:Text"/>
      </xsd:simpleType>
    </xsd:element>
    <xsd:element name="Abstract" ma:index="23" nillable="true" ma:displayName="Abstract" ma:hidden="true" ma:internalName="Abstract" ma:readOnly="fals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 ma:displayName="Author"/>
        <xsd:element ref="dcterms:created" minOccurs="0" maxOccurs="1"/>
        <xsd:element ref="dc:identifier" minOccurs="0" maxOccurs="1"/>
        <xsd:element name="contentType" minOccurs="0" maxOccurs="1" type="xsd:string" ma:index="19"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file>

<file path=customXml/item3.xml><?xml version="1.0" encoding="utf-8"?>
<?mso-contentType ?>
<SharedContentType xmlns="Microsoft.SharePoint.Taxonomy.ContentTypeSync" SourceId="2a6c10d7-b926-4fc0-945e-3cbf5049f6bd" ContentTypeId="0x010100F4C63C3BD852AE468EAEFD0E6C57C64F02" PreviousValue="false" LastSyncTimeStamp="2020-09-30T18:56:41.327Z"/>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p:properties xmlns:p="http://schemas.microsoft.com/office/2006/metadata/properties" xmlns:xsi="http://www.w3.org/2001/XMLSchema-instance" xmlns:pc="http://schemas.microsoft.com/office/infopath/2007/PartnerControls">
  <documentManagement>
    <o1cb080a3dca4eb8a0fd03c7cc8bf8f7 xmlns="3e02667f-0271-471b-bd6e-11a2e16def1d">
      <Terms xmlns="http://schemas.microsoft.com/office/infopath/2007/PartnerControls"/>
    </o1cb080a3dca4eb8a0fd03c7cc8bf8f7>
    <Abstract xmlns="3e02667f-0271-471b-bd6e-11a2e16def1d" xsi:nil="true"/>
    <WBDocs_Access_To_Info_Exception xmlns="3e02667f-0271-471b-bd6e-11a2e16def1d">12. Not Assessed</WBDocs_Access_To_Info_Exception>
    <WBDocs_Document_Date xmlns="3e02667f-0271-471b-bd6e-11a2e16def1d">2023-03-20T03:12:07+00:00</WBDocs_Document_Date>
    <TaxCatchAll xmlns="3e02667f-0271-471b-bd6e-11a2e16def1d" xsi:nil="true"/>
    <OneCMS_Subcategory xmlns="3e02667f-0271-471b-bd6e-11a2e16def1d" xsi:nil="true"/>
    <i008215bacac45029ee8cafff4c8e93b xmlns="3e02667f-0271-471b-bd6e-11a2e16def1d">
      <Terms xmlns="http://schemas.microsoft.com/office/infopath/2007/PartnerControls"/>
    </i008215bacac45029ee8cafff4c8e93b>
    <WBDocs_Information_Classification xmlns="3e02667f-0271-471b-bd6e-11a2e16def1d">Confidential</WBDocs_Information_Classification>
    <OneCMS_Category xmlns="3e02667f-0271-471b-bd6e-11a2e16def1d" xsi:nil="true"/>
  </documentManagement>
</p:properties>
</file>

<file path=customXml/itemProps1.xml><?xml version="1.0" encoding="utf-8"?>
<ds:datastoreItem xmlns:ds="http://schemas.openxmlformats.org/officeDocument/2006/customXml" ds:itemID="{DCB28138-ED71-438C-8518-161992561230}"/>
</file>

<file path=customXml/itemProps2.xml><?xml version="1.0" encoding="utf-8"?>
<ds:datastoreItem xmlns:ds="http://schemas.openxmlformats.org/officeDocument/2006/customXml" ds:itemID="{E5EA9734-556D-4B41-878A-754482DE4111}"/>
</file>

<file path=customXml/itemProps3.xml><?xml version="1.0" encoding="utf-8"?>
<ds:datastoreItem xmlns:ds="http://schemas.openxmlformats.org/officeDocument/2006/customXml" ds:itemID="{3D73F38A-5C55-4A68-A059-3AFE819AC8DD}"/>
</file>

<file path=customXml/itemProps4.xml><?xml version="1.0" encoding="utf-8"?>
<ds:datastoreItem xmlns:ds="http://schemas.openxmlformats.org/officeDocument/2006/customXml" ds:itemID="{A38C9569-04F6-4D1F-885B-1467548F2231}"/>
</file>

<file path=customXml/itemProps5.xml><?xml version="1.0" encoding="utf-8"?>
<ds:datastoreItem xmlns:ds="http://schemas.openxmlformats.org/officeDocument/2006/customXml" ds:itemID="{D15D3451-F720-469C-8B7A-15912AFA554B}"/>
</file>

<file path=docProps/app.xml><?xml version="1.0" encoding="utf-8"?>
<Properties xmlns="http://schemas.openxmlformats.org/officeDocument/2006/extended-properties" xmlns:vt="http://schemas.openxmlformats.org/officeDocument/2006/docPropsVTypes">
  <Template>Integral</Template>
  <TotalTime>1444</TotalTime>
  <Words>1567</Words>
  <Application>Microsoft Macintosh PowerPoint</Application>
  <PresentationFormat>Widescreen</PresentationFormat>
  <Paragraphs>140</Paragraphs>
  <Slides>12</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Corbel</vt:lpstr>
      <vt:lpstr>Courier New</vt:lpstr>
      <vt:lpstr>Tw Cen MT</vt:lpstr>
      <vt:lpstr>Tw Cen MT Condensed</vt:lpstr>
      <vt:lpstr>Wingdings 3</vt:lpstr>
      <vt:lpstr>Integral</vt:lpstr>
      <vt:lpstr>MERL info Session</vt:lpstr>
      <vt:lpstr>What We will cover today</vt:lpstr>
      <vt:lpstr>Our progress so far</vt:lpstr>
      <vt:lpstr>What have we covered and what is to come?</vt:lpstr>
      <vt:lpstr>What our milestones look like</vt:lpstr>
      <vt:lpstr>Where are we now? Baseline data collection</vt:lpstr>
      <vt:lpstr>What our baseline looks like?</vt:lpstr>
      <vt:lpstr>Developing a Portfolio Learning Work plan</vt:lpstr>
      <vt:lpstr>What is Portfolio Learning Agenda</vt:lpstr>
      <vt:lpstr>PowerPoint Presentation</vt:lpstr>
      <vt:lpstr>Portfolio Learning &amp; Strategy Management</vt:lpstr>
      <vt:lpstr>Portfolio Learning Process &amp; your MERL BUDDIES</vt:lpstr>
    </vt:vector>
  </TitlesOfParts>
  <Company>OSF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a Portfolio Learning Workplan</dc:title>
  <dc:creator>Robin Varghese</dc:creator>
  <cp:lastModifiedBy>Courtney Tolmie</cp:lastModifiedBy>
  <cp:revision>67</cp:revision>
  <dcterms:created xsi:type="dcterms:W3CDTF">2020-10-25T17:57:00Z</dcterms:created>
  <dcterms:modified xsi:type="dcterms:W3CDTF">2022-08-19T18:38:45Z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0x010100F4C63C3BD852AE468EAEFD0E6C57C64F020013E7603FC455384FAA5AADEB2B387811</vt:lpwstr>
  </property>
  <property fmtid="{D5CDD505-2E9C-101B-9397-08002B2CF9AE}" pid="3" name="WBDocs_Local_Document_Type">
    <vt:lpwstr/>
  </property>
  <property fmtid="{D5CDD505-2E9C-101B-9397-08002B2CF9AE}" pid="4" name="MediaServiceImageTags">
    <vt:lpwstr/>
  </property>
  <property fmtid="{D5CDD505-2E9C-101B-9397-08002B2CF9AE}" pid="5" name="lcf76f155ced4ddcb4097134ff3c332f">
    <vt:lpwstr/>
  </property>
  <property fmtid="{D5CDD505-2E9C-101B-9397-08002B2CF9AE}" pid="6" name="WBDocs_Originating_Unit">
    <vt:lpwstr/>
  </property>
</Properties>
</file>