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3" r:id="rId3"/>
    <p:sldId id="257" r:id="rId4"/>
    <p:sldId id="258" r:id="rId5"/>
    <p:sldId id="273" r:id="rId6"/>
    <p:sldId id="276" r:id="rId7"/>
    <p:sldId id="275" r:id="rId8"/>
    <p:sldId id="259" r:id="rId9"/>
    <p:sldId id="268" r:id="rId10"/>
    <p:sldId id="269" r:id="rId11"/>
    <p:sldId id="277" r:id="rId12"/>
    <p:sldId id="274" r:id="rId13"/>
    <p:sldId id="260" r:id="rId14"/>
    <p:sldId id="265" r:id="rId15"/>
    <p:sldId id="264" r:id="rId16"/>
    <p:sldId id="267" r:id="rId17"/>
    <p:sldId id="266" r:id="rId18"/>
    <p:sldId id="278" r:id="rId19"/>
    <p:sldId id="282" r:id="rId20"/>
    <p:sldId id="279" r:id="rId21"/>
    <p:sldId id="28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8501C-EB94-4377-A284-B074546837D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0F0B-BAE9-4F36-AEF2-9C3CC9F5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A3663-9635-44EB-BC2E-16B12F5AD42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64460-EF79-47B4-9632-A84C8CFC3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CE7F9A-F5F9-4F52-B580-BBD40F52EC49}" type="datetime1">
              <a:rPr lang="en-US" smtClean="0"/>
              <a:t>10/22/2012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E349-BC0D-4C9F-8830-399ECAB1F889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1BD4-DFB0-400C-AF88-1E9E547A9226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96B9-143C-4D2B-97DE-AC3914E92B88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59BD-CF15-4743-B569-1DDB4A06075E}" type="datetime1">
              <a:rPr lang="en-US" smtClean="0"/>
              <a:t>10/22/2012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E9A6-DE80-476D-A54E-EC5354F05952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7DC15-9581-4128-A604-0E2984BBE105}" type="datetime1">
              <a:rPr lang="en-US" smtClean="0"/>
              <a:t>10/22/2012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9393060-8710-4578-9111-9D53FFCC59C3}" type="datetime1">
              <a:rPr lang="en-US" smtClean="0"/>
              <a:t>10/22/2012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FD27-9C85-485D-8144-7C40A3751609}" type="datetime1">
              <a:rPr lang="en-US" smtClean="0"/>
              <a:t>10/22/2012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7BA-71E5-476A-8CD4-E7A33FF559A2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7832-F5E9-4EB6-B582-6002756AFF8B}" type="datetime1">
              <a:rPr lang="en-US" smtClean="0"/>
              <a:t>10/22/2012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13B5C3-059F-4F06-98EA-3C6187F65E41}" type="datetime1">
              <a:rPr lang="en-US" smtClean="0"/>
              <a:t>10/22/2012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B20D2A7-D0C0-4647-9E8B-9E0072474C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ey@processconsulting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bswk.hbs.edu/item/6114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32855"/>
            <a:ext cx="8458200" cy="1739057"/>
          </a:xfrm>
        </p:spPr>
        <p:txBody>
          <a:bodyPr>
            <a:normAutofit/>
          </a:bodyPr>
          <a:lstStyle/>
          <a:p>
            <a:r>
              <a:rPr lang="en-US" sz="3600" b="1" smtClean="0"/>
              <a:t>Reconstruction </a:t>
            </a:r>
            <a:r>
              <a:rPr lang="en-US" sz="3600" b="1"/>
              <a:t>of Program Logic 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as </a:t>
            </a:r>
            <a:r>
              <a:rPr lang="en-US" sz="3600" b="1"/>
              <a:t>an Essential Component 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of </a:t>
            </a:r>
            <a:r>
              <a:rPr lang="en-US" sz="3600" b="1"/>
              <a:t>Program Evaluation</a:t>
            </a:r>
            <a:endParaRPr lang="en-US" sz="36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93358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Presentation at the Annual conference of the American Evaluation Association in Minneapolis, MN on October 25, 2012</a:t>
            </a:r>
          </a:p>
          <a:p>
            <a:r>
              <a:rPr lang="en-US"/>
              <a:t>b</a:t>
            </a:r>
            <a:r>
              <a:rPr lang="en-US" smtClean="0"/>
              <a:t>y Alexey Kuzmin,</a:t>
            </a:r>
          </a:p>
          <a:p>
            <a:r>
              <a:rPr lang="en-US" smtClean="0"/>
              <a:t>Process Consulting Company,</a:t>
            </a:r>
          </a:p>
          <a:p>
            <a:r>
              <a:rPr lang="en-US" smtClean="0"/>
              <a:t>Moscow, Russia</a:t>
            </a:r>
          </a:p>
          <a:p>
            <a:r>
              <a:rPr lang="en-US">
                <a:hlinkClick r:id="rId2"/>
              </a:rPr>
              <a:t>alexey@processconsulting.ru</a:t>
            </a:r>
            <a:endParaRPr lang="en-US" smtClean="0"/>
          </a:p>
          <a:p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7775"/>
            <a:ext cx="8458200" cy="4429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mtClean="0"/>
              <a:t>Session 339 “Diversity in Evaluation: Bridging the Gaps”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43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Stamper -</a:t>
            </a:r>
            <a:r>
              <a:rPr lang="en-US" smtClean="0"/>
              <a:t>style program logic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/>
          </a:bodyPr>
          <a:lstStyle/>
          <a:p>
            <a:r>
              <a:rPr lang="en-US" sz="3200" smtClean="0"/>
              <a:t>Strategic goal</a:t>
            </a:r>
          </a:p>
          <a:p>
            <a:endParaRPr lang="en-US" sz="3200" smtClean="0"/>
          </a:p>
          <a:p>
            <a:r>
              <a:rPr lang="en-US" sz="3200" smtClean="0"/>
              <a:t>Goal (outcome)</a:t>
            </a:r>
          </a:p>
          <a:p>
            <a:endParaRPr lang="en-US" sz="3200" smtClean="0"/>
          </a:p>
          <a:p>
            <a:r>
              <a:rPr lang="en-US" sz="3200" smtClean="0"/>
              <a:t>Objectives (outputs)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10</a:t>
            </a:fld>
            <a:endParaRPr lang="en-US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4139952" y="2924944"/>
            <a:ext cx="648072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791258"/>
            <a:ext cx="36004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801588"/>
            <a:ext cx="1152128" cy="141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17032"/>
            <a:ext cx="712879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</a:rPr>
              <a:t>Goal (outcome):  SAVE THE WORLD</a:t>
            </a:r>
          </a:p>
        </p:txBody>
      </p:sp>
    </p:spTree>
    <p:extLst>
      <p:ext uri="{BB962C8B-B14F-4D97-AF65-F5344CB8AC3E}">
        <p14:creationId xmlns:p14="http://schemas.microsoft.com/office/powerpoint/2010/main" val="7376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(no goal)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325112"/>
          </a:xfrm>
        </p:spPr>
        <p:txBody>
          <a:bodyPr/>
          <a:lstStyle/>
          <a:p>
            <a:r>
              <a:rPr lang="en-US" b="1" smtClean="0"/>
              <a:t>Goal:</a:t>
            </a:r>
            <a:r>
              <a:rPr lang="en-US" smtClean="0"/>
              <a:t>         reduce infant mortality in Russia</a:t>
            </a:r>
          </a:p>
          <a:p>
            <a:pPr marL="109728" indent="0">
              <a:buNone/>
            </a:pPr>
            <a:endParaRPr lang="en-US" smtClean="0"/>
          </a:p>
          <a:p>
            <a:endParaRPr lang="en-US" b="1" smtClean="0"/>
          </a:p>
          <a:p>
            <a:pPr>
              <a:spcBef>
                <a:spcPts val="1200"/>
              </a:spcBef>
            </a:pPr>
            <a:r>
              <a:rPr lang="en-US" b="1" smtClean="0"/>
              <a:t>Objective:</a:t>
            </a:r>
            <a:r>
              <a:rPr lang="en-US" smtClean="0"/>
              <a:t> to improve infant resuscitation skills of doctors and nurses</a:t>
            </a:r>
          </a:p>
          <a:p>
            <a:pPr marL="109728" indent="0">
              <a:buNone/>
            </a:pPr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Activity: </a:t>
            </a:r>
            <a:r>
              <a:rPr lang="en-US" smtClean="0"/>
              <a:t>a 5-day workshop for representatives of selected clinics from two regions on infant resuscitation skills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7584" y="2257708"/>
            <a:ext cx="18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/>
              <a:t>Str.goal:</a:t>
            </a:r>
            <a:endParaRPr lang="en-US" sz="2800" b="1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9526"/>
            <a:ext cx="12668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39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38574"/>
            <a:ext cx="8229600" cy="971225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What may go wrong when the goal is </a:t>
            </a:r>
            <a:br>
              <a:rPr lang="en-US" sz="3200" smtClean="0"/>
            </a:br>
            <a:r>
              <a:rPr lang="en-US" sz="3200" smtClean="0"/>
              <a:t>too global?</a:t>
            </a:r>
            <a:endParaRPr lang="en-US" sz="3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937624"/>
          </a:xfrm>
        </p:spPr>
        <p:txBody>
          <a:bodyPr/>
          <a:lstStyle/>
          <a:p>
            <a:r>
              <a:rPr lang="en-US" smtClean="0"/>
              <a:t>Problems with reporting </a:t>
            </a:r>
          </a:p>
          <a:p>
            <a:r>
              <a:rPr lang="en-US"/>
              <a:t>Problems with </a:t>
            </a:r>
            <a:r>
              <a:rPr lang="en-US" smtClean="0"/>
              <a:t>accountability</a:t>
            </a:r>
          </a:p>
          <a:p>
            <a:r>
              <a:rPr lang="en-US" smtClean="0"/>
              <a:t>Problems with evaluation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3. Lack of logical </a:t>
            </a:r>
            <a:r>
              <a:rPr lang="en-US"/>
              <a:t>harmonization between projects and </a:t>
            </a:r>
            <a:r>
              <a:rPr lang="en-US" smtClean="0"/>
              <a:t>programs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“project”?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398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smtClean="0"/>
              <a:t>“A </a:t>
            </a:r>
            <a:r>
              <a:rPr lang="en-US" sz="2400"/>
              <a:t>project is a temporary endeavor undertaken to create a unique product, service, or result</a:t>
            </a:r>
            <a:r>
              <a:rPr lang="en-US" sz="2400" smtClean="0"/>
              <a:t>.”</a:t>
            </a:r>
            <a:endParaRPr lang="en-US" sz="2400"/>
          </a:p>
          <a:p>
            <a:endParaRPr lang="en-US" sz="2400" smtClean="0"/>
          </a:p>
          <a:p>
            <a:endParaRPr lang="en-US" sz="2400"/>
          </a:p>
          <a:p>
            <a:endParaRPr lang="en-US" sz="2400" smtClean="0"/>
          </a:p>
          <a:p>
            <a:pPr marL="109728" indent="0">
              <a:buNone/>
            </a:pPr>
            <a:r>
              <a:rPr lang="en-US" sz="1700"/>
              <a:t>Project Management Institute (2008) A Guide to the Project Management Body of Knowledge (PMBOK® Guide) - Fourth Edition.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“program”?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mtClean="0"/>
              <a:t>“The </a:t>
            </a:r>
            <a:r>
              <a:rPr lang="en-US"/>
              <a:t>definition of what a programme is </a:t>
            </a:r>
            <a:endParaRPr lang="en-US" smtClean="0"/>
          </a:p>
          <a:p>
            <a:pPr marL="109728" indent="0">
              <a:buNone/>
            </a:pPr>
            <a:r>
              <a:rPr lang="en-US"/>
              <a:t>d</a:t>
            </a:r>
            <a:r>
              <a:rPr lang="en-US" smtClean="0"/>
              <a:t>epends essentially </a:t>
            </a:r>
            <a:r>
              <a:rPr lang="en-US"/>
              <a:t>on </a:t>
            </a:r>
            <a:endParaRPr lang="en-US" smtClean="0"/>
          </a:p>
          <a:p>
            <a:pPr marL="109728" indent="0">
              <a:buNone/>
            </a:pPr>
            <a:r>
              <a:rPr lang="en-US" smtClean="0"/>
              <a:t>how </a:t>
            </a:r>
            <a:r>
              <a:rPr lang="en-US"/>
              <a:t>the responsible authority(ies</a:t>
            </a:r>
            <a:r>
              <a:rPr lang="en-US" smtClean="0"/>
              <a:t>)     </a:t>
            </a:r>
            <a:r>
              <a:rPr lang="en-US" sz="1800" i="1" smtClean="0"/>
              <a:t>(this is a prompt)</a:t>
            </a:r>
          </a:p>
          <a:p>
            <a:pPr marL="109728" indent="0">
              <a:buNone/>
            </a:pPr>
            <a:r>
              <a:rPr lang="en-US" smtClean="0"/>
              <a:t>choose </a:t>
            </a:r>
            <a:r>
              <a:rPr lang="en-US"/>
              <a:t>to define it</a:t>
            </a:r>
            <a:r>
              <a:rPr lang="en-US" smtClean="0"/>
              <a:t>.”</a:t>
            </a:r>
          </a:p>
          <a:p>
            <a:pPr marL="109728" indent="0">
              <a:buNone/>
            </a:pPr>
            <a:endParaRPr lang="en-US"/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endParaRPr lang="en-US"/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r>
              <a:rPr lang="en-US" sz="1800" smtClean="0"/>
              <a:t>European </a:t>
            </a:r>
            <a:r>
              <a:rPr lang="en-US" sz="1800"/>
              <a:t>Commission / EuropeAid Cooperation Office (2004) Project Cycle Management </a:t>
            </a:r>
            <a:r>
              <a:rPr lang="en-US" sz="1800" smtClean="0"/>
              <a:t>Guidelines</a:t>
            </a:r>
            <a:endParaRPr lang="en-US" smtClean="0"/>
          </a:p>
          <a:p>
            <a:pPr marL="109728" indent="0">
              <a:buNone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92696"/>
            <a:ext cx="1163298" cy="118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43012"/>
            <a:ext cx="24479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4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Some shared beliefs about programs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Programs are generally </a:t>
            </a:r>
            <a:r>
              <a:rPr lang="en-US" smtClean="0"/>
              <a:t>large</a:t>
            </a:r>
          </a:p>
          <a:p>
            <a:r>
              <a:rPr lang="en-US" smtClean="0"/>
              <a:t>Programs often include projects</a:t>
            </a:r>
            <a:endParaRPr lang="en-US"/>
          </a:p>
          <a:p>
            <a:r>
              <a:rPr lang="en-US"/>
              <a:t>Programs are based on “theories”</a:t>
            </a:r>
          </a:p>
          <a:p>
            <a:r>
              <a:rPr lang="en-US" smtClean="0"/>
              <a:t>Programs have goals</a:t>
            </a:r>
          </a:p>
          <a:p>
            <a:r>
              <a:rPr lang="en-US" smtClean="0"/>
              <a:t>Programs have logic</a:t>
            </a:r>
          </a:p>
          <a:p>
            <a:r>
              <a:rPr lang="en-US" smtClean="0"/>
              <a:t>Program management is different from project management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8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definition (AK)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/>
              <a:t>A </a:t>
            </a:r>
            <a:r>
              <a:rPr lang="en-US" smtClean="0"/>
              <a:t>program </a:t>
            </a:r>
            <a:r>
              <a:rPr lang="en-US"/>
              <a:t>is a temporary </a:t>
            </a:r>
            <a:r>
              <a:rPr lang="en-US" smtClean="0"/>
              <a:t>endeavor </a:t>
            </a:r>
          </a:p>
          <a:p>
            <a:pPr marL="109728" indent="0">
              <a:buNone/>
            </a:pPr>
            <a:r>
              <a:rPr lang="en-US" smtClean="0"/>
              <a:t>that consists of a group </a:t>
            </a:r>
            <a:r>
              <a:rPr lang="en-US"/>
              <a:t>of </a:t>
            </a:r>
            <a:r>
              <a:rPr lang="en-US" smtClean="0"/>
              <a:t>projects managed together in a coordinated manner </a:t>
            </a:r>
          </a:p>
          <a:p>
            <a:pPr marL="109728" indent="0">
              <a:buNone/>
            </a:pPr>
            <a:r>
              <a:rPr lang="en-US" smtClean="0"/>
              <a:t>to achieve a common overarching goal (program goal). </a:t>
            </a:r>
            <a:endParaRPr lang="en-US" b="1" i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Logical harmonization </a:t>
            </a:r>
            <a:r>
              <a:rPr lang="en-US"/>
              <a:t>between </a:t>
            </a:r>
            <a:r>
              <a:rPr lang="en-US" smtClean="0"/>
              <a:t>project </a:t>
            </a:r>
            <a:r>
              <a:rPr lang="en-US"/>
              <a:t>and </a:t>
            </a:r>
            <a:r>
              <a:rPr lang="en-US" smtClean="0"/>
              <a:t>program </a:t>
            </a:r>
            <a:endParaRPr lang="en-US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874485"/>
              </p:ext>
            </p:extLst>
          </p:nvPr>
        </p:nvGraphicFramePr>
        <p:xfrm>
          <a:off x="1547664" y="2708920"/>
          <a:ext cx="633670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Project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Program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Strategic goal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Strategic goal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Goal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Goal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Objectives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Objectives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Activities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18</a:t>
            </a:fld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827584" y="3573016"/>
            <a:ext cx="7848872" cy="1080120"/>
          </a:xfrm>
          <a:prstGeom prst="ellipse">
            <a:avLst/>
          </a:prstGeom>
          <a:solidFill>
            <a:schemeClr val="accent5">
              <a:lumMod val="20000"/>
              <a:lumOff val="80000"/>
              <a:alpha val="18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Reconstruction of Program Logic includes (based on the data collected)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6044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Assessment of Program Goals</a:t>
            </a:r>
          </a:p>
          <a:p>
            <a:r>
              <a:rPr lang="en-US" smtClean="0"/>
              <a:t>Reconstruction of Program Goals</a:t>
            </a:r>
          </a:p>
          <a:p>
            <a:r>
              <a:rPr lang="en-US"/>
              <a:t>Identification and bridging gaps in the chains of expected results </a:t>
            </a:r>
          </a:p>
          <a:p>
            <a:r>
              <a:rPr lang="en-US" smtClean="0"/>
              <a:t>Assessment of the level of logical harmonization of projects and program</a:t>
            </a:r>
          </a:p>
          <a:p>
            <a:r>
              <a:rPr lang="en-US" smtClean="0"/>
              <a:t>Logical </a:t>
            </a:r>
            <a:r>
              <a:rPr lang="en-US"/>
              <a:t>harmonization of projects and </a:t>
            </a:r>
            <a:r>
              <a:rPr lang="en-US" smtClean="0"/>
              <a:t>program</a:t>
            </a:r>
          </a:p>
          <a:p>
            <a:r>
              <a:rPr lang="en-US" smtClean="0"/>
              <a:t>Development </a:t>
            </a:r>
            <a:r>
              <a:rPr lang="en-US"/>
              <a:t>of a comprehensive chain of </a:t>
            </a:r>
            <a:r>
              <a:rPr lang="en-US" smtClean="0"/>
              <a:t>reasoning   </a:t>
            </a:r>
            <a:r>
              <a:rPr lang="en-US"/>
              <a:t>that links investments in a </a:t>
            </a:r>
            <a:r>
              <a:rPr lang="en-US" smtClean="0"/>
              <a:t>program with </a:t>
            </a:r>
            <a:r>
              <a:rPr lang="en-US"/>
              <a:t>the program’s results </a:t>
            </a:r>
            <a:endParaRPr lang="en-US" smtClean="0"/>
          </a:p>
          <a:p>
            <a:endParaRPr lang="en-US" smtClean="0"/>
          </a:p>
          <a:p>
            <a:endParaRPr lang="en-US"/>
          </a:p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2907768"/>
          </a:xfrm>
        </p:spPr>
        <p:txBody>
          <a:bodyPr/>
          <a:lstStyle/>
          <a:p>
            <a:pPr marL="109728" indent="0">
              <a:buNone/>
            </a:pPr>
            <a:r>
              <a:rPr lang="en-US" smtClean="0"/>
              <a:t>RECONSTRUCTION OF PROGRAM LOGIC (RPL) </a:t>
            </a:r>
            <a:r>
              <a:rPr lang="en-US" sz="2600" smtClean="0"/>
              <a:t>is </a:t>
            </a:r>
            <a:r>
              <a:rPr lang="en-US" sz="2600"/>
              <a:t>the development of a comprehensive chain of reasoning </a:t>
            </a:r>
            <a:endParaRPr lang="en-US" sz="2600" smtClean="0"/>
          </a:p>
          <a:p>
            <a:pPr marL="109728" indent="0">
              <a:buNone/>
            </a:pPr>
            <a:r>
              <a:rPr lang="en-US" sz="2600" smtClean="0"/>
              <a:t>  that </a:t>
            </a:r>
            <a:r>
              <a:rPr lang="en-US" sz="2600"/>
              <a:t>links investments in a program </a:t>
            </a:r>
            <a:endParaRPr lang="en-US" sz="2600" smtClean="0"/>
          </a:p>
          <a:p>
            <a:pPr marL="109728" indent="0">
              <a:buNone/>
            </a:pPr>
            <a:r>
              <a:rPr lang="en-US" sz="2600" smtClean="0"/>
              <a:t>    with </a:t>
            </a:r>
            <a:r>
              <a:rPr lang="en-US" sz="2600"/>
              <a:t>the program’s results </a:t>
            </a:r>
            <a:endParaRPr lang="en-US" sz="2600" smtClean="0"/>
          </a:p>
          <a:p>
            <a:pPr marL="109728" indent="0">
              <a:buNone/>
            </a:pPr>
            <a:r>
              <a:rPr lang="en-US" sz="2600" smtClean="0"/>
              <a:t>      by </a:t>
            </a:r>
            <a:r>
              <a:rPr lang="en-US" sz="2600"/>
              <a:t>piecing together bits of evidence </a:t>
            </a:r>
            <a:endParaRPr lang="en-US" sz="2600" smtClean="0"/>
          </a:p>
          <a:p>
            <a:pPr marL="109728" indent="0">
              <a:buNone/>
            </a:pPr>
            <a:r>
              <a:rPr lang="en-US" sz="2600" smtClean="0"/>
              <a:t>        collected </a:t>
            </a:r>
            <a:r>
              <a:rPr lang="en-US" sz="2600"/>
              <a:t>in the course of program evaluation.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Reconstruction of Program Logic…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… helps </a:t>
            </a:r>
            <a:r>
              <a:rPr lang="en-US"/>
              <a:t>programs focus on improving life rather on decreasing or increasing </a:t>
            </a:r>
            <a:r>
              <a:rPr lang="en-US" smtClean="0"/>
              <a:t>numbers;  </a:t>
            </a:r>
            <a:endParaRPr lang="en-US"/>
          </a:p>
          <a:p>
            <a:r>
              <a:rPr lang="en-US"/>
              <a:t>… helps to make sure that projects </a:t>
            </a:r>
            <a:r>
              <a:rPr lang="en-US" smtClean="0"/>
              <a:t>implemented under the program contribute </a:t>
            </a:r>
            <a:r>
              <a:rPr lang="en-US"/>
              <a:t>to the achievement of program goal,  </a:t>
            </a:r>
          </a:p>
          <a:p>
            <a:r>
              <a:rPr lang="en-US" smtClean="0"/>
              <a:t>… helps </a:t>
            </a:r>
            <a:r>
              <a:rPr lang="en-US"/>
              <a:t>programs clarify </a:t>
            </a:r>
            <a:r>
              <a:rPr lang="en-US" smtClean="0"/>
              <a:t>their expected </a:t>
            </a:r>
            <a:r>
              <a:rPr lang="en-US"/>
              <a:t>outcomes, focus their efforts and measure results they </a:t>
            </a:r>
            <a:r>
              <a:rPr lang="en-US" smtClean="0"/>
              <a:t>achieve.</a:t>
            </a:r>
            <a:endParaRPr lang="en-US"/>
          </a:p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Reconstruction of Program Logic…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168352"/>
          </a:xfrm>
        </p:spPr>
        <p:txBody>
          <a:bodyPr>
            <a:normAutofit/>
          </a:bodyPr>
          <a:lstStyle/>
          <a:p>
            <a:r>
              <a:rPr lang="en-US" smtClean="0"/>
              <a:t>… creates a solid foundation for evaluation,</a:t>
            </a:r>
          </a:p>
          <a:p>
            <a:r>
              <a:rPr lang="en-US" smtClean="0"/>
              <a:t>… makes evaluation easier,</a:t>
            </a:r>
          </a:p>
          <a:p>
            <a:r>
              <a:rPr lang="en-US" smtClean="0"/>
              <a:t>… helps to better communicate evaluation results.</a:t>
            </a:r>
            <a:endParaRPr lang="en-US"/>
          </a:p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Three common flaws in program logic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smtClean="0"/>
              <a:t>Goals are too </a:t>
            </a:r>
            <a:r>
              <a:rPr lang="en-US" b="1" smtClean="0"/>
              <a:t>SM</a:t>
            </a:r>
            <a:r>
              <a:rPr lang="en-US" smtClean="0"/>
              <a:t>ART</a:t>
            </a:r>
          </a:p>
          <a:p>
            <a:pPr marL="624078" indent="-514350">
              <a:buFont typeface="+mj-lt"/>
              <a:buAutoNum type="arabicPeriod"/>
            </a:pPr>
            <a:r>
              <a:rPr lang="en-US" smtClean="0"/>
              <a:t>Goals are too global (no goals)</a:t>
            </a:r>
          </a:p>
          <a:p>
            <a:pPr marL="624078" indent="-514350">
              <a:buFont typeface="+mj-lt"/>
              <a:buAutoNum type="arabicPeriod"/>
            </a:pPr>
            <a:r>
              <a:rPr lang="en-US" smtClean="0"/>
              <a:t>Lack of </a:t>
            </a:r>
            <a:r>
              <a:rPr lang="en-US"/>
              <a:t>logical harmonization between projects and programs</a:t>
            </a:r>
          </a:p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Goals are too </a:t>
            </a:r>
            <a:r>
              <a:rPr lang="en-US" sz="4400" b="1" smtClean="0"/>
              <a:t>SM</a:t>
            </a:r>
            <a:r>
              <a:rPr lang="en-US" smtClean="0"/>
              <a:t>ART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Too </a:t>
            </a:r>
            <a:r>
              <a:rPr lang="en-US" b="1" smtClean="0"/>
              <a:t>S</a:t>
            </a:r>
            <a:r>
              <a:rPr lang="en-US" smtClean="0"/>
              <a:t>pecific</a:t>
            </a:r>
          </a:p>
          <a:p>
            <a:r>
              <a:rPr lang="en-US" smtClean="0"/>
              <a:t>Too </a:t>
            </a:r>
            <a:r>
              <a:rPr lang="en-US" b="1" smtClean="0"/>
              <a:t>M</a:t>
            </a:r>
            <a:r>
              <a:rPr lang="en-US" smtClean="0"/>
              <a:t>easureable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3208784" cy="438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some goals become too SMart</a:t>
            </a:r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724523"/>
              </p:ext>
            </p:extLst>
          </p:nvPr>
        </p:nvGraphicFramePr>
        <p:xfrm>
          <a:off x="457200" y="2249488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Goal </a:t>
                      </a:r>
                    </a:p>
                    <a:p>
                      <a:pPr algn="ctr"/>
                      <a:r>
                        <a:rPr lang="en-US" smtClean="0"/>
                        <a:t>(what do</a:t>
                      </a:r>
                      <a:r>
                        <a:rPr lang="en-US" baseline="0" smtClean="0"/>
                        <a:t> we want to achieve?)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Indicators (how do we know that we achieve that?)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Desired</a:t>
                      </a:r>
                      <a:r>
                        <a:rPr lang="en-US" baseline="0" smtClean="0"/>
                        <a:t> change in the social environment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Indicator 1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Indicator 2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Indicator</a:t>
                      </a:r>
                      <a:r>
                        <a:rPr lang="en-US" baseline="0" smtClean="0"/>
                        <a:t> 3 (something is doubled)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5</a:t>
            </a:fld>
            <a:endParaRPr lang="en-US"/>
          </a:p>
        </p:txBody>
      </p:sp>
      <p:sp>
        <p:nvSpPr>
          <p:cNvPr id="6" name="Выгнутая вправо стрелка 5"/>
          <p:cNvSpPr/>
          <p:nvPr/>
        </p:nvSpPr>
        <p:spPr>
          <a:xfrm rot="5400000">
            <a:off x="3923928" y="3429000"/>
            <a:ext cx="1008112" cy="20162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03" y="2924944"/>
            <a:ext cx="3448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414" y="2924944"/>
            <a:ext cx="4071042" cy="86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76" y="3896841"/>
            <a:ext cx="35718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62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(goal is too SMart)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71864"/>
          </a:xfrm>
        </p:spPr>
        <p:txBody>
          <a:bodyPr/>
          <a:lstStyle/>
          <a:p>
            <a:r>
              <a:rPr lang="en-US" smtClean="0"/>
              <a:t>“To reduce by half the number of people killed in the car accidents per year”</a:t>
            </a:r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r>
              <a:rPr lang="en-US" smtClean="0"/>
              <a:t>Here is what they actually mean:</a:t>
            </a:r>
            <a:endParaRPr lang="en-US"/>
          </a:p>
          <a:p>
            <a:r>
              <a:rPr lang="en-US" smtClean="0"/>
              <a:t>“To decrease the damage </a:t>
            </a:r>
            <a:r>
              <a:rPr lang="en-US"/>
              <a:t>from car accidents </a:t>
            </a:r>
            <a:r>
              <a:rPr lang="en-US" smtClean="0"/>
              <a:t>to human life and health”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may go wrong when the goal is too SMart?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r>
              <a:rPr lang="en-US" smtClean="0"/>
              <a:t>Narrowed focus</a:t>
            </a:r>
          </a:p>
          <a:p>
            <a:r>
              <a:rPr lang="en-US" smtClean="0"/>
              <a:t>Unethical behavior</a:t>
            </a:r>
          </a:p>
          <a:p>
            <a:r>
              <a:rPr lang="en-US" smtClean="0"/>
              <a:t>Decreased intrinsic motivation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6" y="4293096"/>
            <a:ext cx="4480398" cy="24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4047" y="5445224"/>
            <a:ext cx="36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Ordóñez, L. D., Schweitzer, M. E., Galinsky, A. D., &amp; Bazerman, M. H. (2009). Goals Gone Wild: The Systematic Side Effects of Over-Prescribing Goal Setting. Retrieved from </a:t>
            </a:r>
            <a:r>
              <a:rPr lang="en-US" sz="1200" smtClean="0">
                <a:hlinkClick r:id="rId3"/>
              </a:rPr>
              <a:t>http://hbswk.hbs.edu/item/6114.html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37733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699792" y="2474894"/>
            <a:ext cx="3555011" cy="327636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2. Goals </a:t>
            </a:r>
            <a:r>
              <a:rPr lang="en-US"/>
              <a:t>are too </a:t>
            </a:r>
            <a:r>
              <a:rPr lang="en-US" smtClean="0"/>
              <a:t>global</a:t>
            </a:r>
            <a:r>
              <a:rPr lang="en-US"/>
              <a:t> </a:t>
            </a:r>
            <a:r>
              <a:rPr lang="en-US" smtClean="0"/>
              <a:t>(no goals)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r>
              <a:rPr lang="en-US" smtClean="0"/>
              <a:t>Chain of expected results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8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573016"/>
            <a:ext cx="1656184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Objectives (outputs) 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573016"/>
            <a:ext cx="165618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Goal (outcome)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3573016"/>
            <a:ext cx="1656184" cy="10801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Strategic goal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934586" y="3897052"/>
            <a:ext cx="432048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5652120" y="3897052"/>
            <a:ext cx="432048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Stamper </a:t>
            </a:r>
            <a:r>
              <a:rPr lang="en-US" smtClean="0"/>
              <a:t>Goal Setting Guidelines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2529866"/>
            <a:ext cx="4402832" cy="2880320"/>
          </a:xfrm>
        </p:spPr>
        <p:txBody>
          <a:bodyPr/>
          <a:lstStyle/>
          <a:p>
            <a:pPr marL="109728" indent="0">
              <a:buNone/>
            </a:pPr>
            <a:r>
              <a:rPr lang="en-US" smtClean="0"/>
              <a:t>“The </a:t>
            </a:r>
            <a:r>
              <a:rPr lang="en-US"/>
              <a:t>United States government just asked us to save the world. </a:t>
            </a:r>
            <a:endParaRPr lang="en-US" smtClean="0"/>
          </a:p>
          <a:p>
            <a:pPr marL="109728" indent="0">
              <a:buNone/>
            </a:pPr>
            <a:r>
              <a:rPr lang="en-US" smtClean="0"/>
              <a:t>Anybody </a:t>
            </a:r>
            <a:r>
              <a:rPr lang="en-US"/>
              <a:t>wanna say no</a:t>
            </a:r>
            <a:r>
              <a:rPr lang="en-US" smtClean="0"/>
              <a:t>?” </a:t>
            </a:r>
          </a:p>
          <a:p>
            <a:pPr marL="109728" indent="0">
              <a:buNone/>
            </a:pPr>
            <a:endParaRPr lang="en-US" sz="2000" smtClean="0"/>
          </a:p>
          <a:p>
            <a:pPr marL="109728" indent="0">
              <a:buNone/>
            </a:pPr>
            <a:r>
              <a:rPr lang="en-US" sz="2000" smtClean="0"/>
              <a:t>Bruce </a:t>
            </a:r>
            <a:r>
              <a:rPr lang="en-US" sz="2000"/>
              <a:t>Willis (Harry S. Stamper) in Armageddon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D2A7-D0C0-4647-9E8B-9E0072474CD5}" type="slidenum">
              <a:rPr lang="en-US" smtClean="0"/>
              <a:t>9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2502768"/>
            <a:ext cx="4215971" cy="287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7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11727</TotalTime>
  <Words>771</Words>
  <Application>Microsoft Office PowerPoint</Application>
  <PresentationFormat>Экран (4:3)</PresentationFormat>
  <Paragraphs>143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Reconstruction of Program Logic  as an Essential Component  of Program Evaluation</vt:lpstr>
      <vt:lpstr>Definition</vt:lpstr>
      <vt:lpstr>Three common flaws in program logic</vt:lpstr>
      <vt:lpstr>1. Goals are too SMART</vt:lpstr>
      <vt:lpstr>How some goals become too SMart</vt:lpstr>
      <vt:lpstr>Example (goal is too SMart)</vt:lpstr>
      <vt:lpstr>What may go wrong when the goal is too SMart?</vt:lpstr>
      <vt:lpstr>2. Goals are too global (no goals)</vt:lpstr>
      <vt:lpstr>Stamper Goal Setting Guidelines</vt:lpstr>
      <vt:lpstr>Stamper -style program logic</vt:lpstr>
      <vt:lpstr>Example (no goal)</vt:lpstr>
      <vt:lpstr>What may go wrong when the goal is  too global?</vt:lpstr>
      <vt:lpstr>3. Lack of logical harmonization between projects and programs</vt:lpstr>
      <vt:lpstr>What is a “project”?</vt:lpstr>
      <vt:lpstr>What is a “program”?</vt:lpstr>
      <vt:lpstr>Some shared beliefs about programs</vt:lpstr>
      <vt:lpstr>Proposed definition (AK)</vt:lpstr>
      <vt:lpstr>Logical harmonization between project and program </vt:lpstr>
      <vt:lpstr>Reconstruction of Program Logic includes (based on the data collected)</vt:lpstr>
      <vt:lpstr>Reconstruction of Program Logic…</vt:lpstr>
      <vt:lpstr>Reconstruction of Program Logic…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of Program Logic as an Essential Component of Program Evaluation</dc:title>
  <dc:creator>toshiba</dc:creator>
  <cp:lastModifiedBy>toshiba</cp:lastModifiedBy>
  <cp:revision>45</cp:revision>
  <cp:lastPrinted>2012-10-19T14:54:52Z</cp:lastPrinted>
  <dcterms:created xsi:type="dcterms:W3CDTF">2012-10-11T11:49:49Z</dcterms:created>
  <dcterms:modified xsi:type="dcterms:W3CDTF">2012-10-22T16:07:49Z</dcterms:modified>
</cp:coreProperties>
</file>